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3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4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5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6.xml" ContentType="application/vnd.openxmlformats-officedocument.presentationml.notesSlide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notesSlides/notesSlide7.xml" ContentType="application/vnd.openxmlformats-officedocument.presentationml.notesSlide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notesSlides/notesSlide8.xml" ContentType="application/vnd.openxmlformats-officedocument.presentationml.notesSlide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5"/>
  </p:notesMasterIdLst>
  <p:sldIdLst>
    <p:sldId id="256" r:id="rId2"/>
    <p:sldId id="263" r:id="rId3"/>
    <p:sldId id="264" r:id="rId4"/>
    <p:sldId id="265" r:id="rId5"/>
    <p:sldId id="266" r:id="rId6"/>
    <p:sldId id="257" r:id="rId7"/>
    <p:sldId id="259" r:id="rId8"/>
    <p:sldId id="260" r:id="rId9"/>
    <p:sldId id="261" r:id="rId10"/>
    <p:sldId id="262" r:id="rId11"/>
    <p:sldId id="258" r:id="rId12"/>
    <p:sldId id="281" r:id="rId13"/>
    <p:sldId id="285" r:id="rId14"/>
    <p:sldId id="282" r:id="rId15"/>
    <p:sldId id="283" r:id="rId16"/>
    <p:sldId id="268" r:id="rId17"/>
    <p:sldId id="286" r:id="rId18"/>
    <p:sldId id="267" r:id="rId19"/>
    <p:sldId id="287" r:id="rId20"/>
    <p:sldId id="269" r:id="rId21"/>
    <p:sldId id="288" r:id="rId22"/>
    <p:sldId id="271" r:id="rId23"/>
    <p:sldId id="290" r:id="rId24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753"/>
    <p:restoredTop sz="94678"/>
  </p:normalViewPr>
  <p:slideViewPr>
    <p:cSldViewPr>
      <p:cViewPr>
        <p:scale>
          <a:sx n="95" d="100"/>
          <a:sy n="95" d="100"/>
        </p:scale>
        <p:origin x="920" y="46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95C855D-4678-404B-AFDC-C3E8EFC5CD5F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AU"/>
        </a:p>
      </dgm:t>
    </dgm:pt>
    <dgm:pt modelId="{E2138E43-CAC3-4DFA-A0FE-120EB0FFABA4}" type="pres">
      <dgm:prSet presAssocID="{595C855D-4678-404B-AFDC-C3E8EFC5CD5F}" presName="linear" presStyleCnt="0">
        <dgm:presLayoutVars>
          <dgm:animLvl val="lvl"/>
          <dgm:resizeHandles val="exact"/>
        </dgm:presLayoutVars>
      </dgm:prSet>
      <dgm:spPr/>
    </dgm:pt>
  </dgm:ptLst>
  <dgm:cxnLst>
    <dgm:cxn modelId="{C50A1A9F-E40F-4826-BC61-FC23FBEE2AF2}" type="presOf" srcId="{595C855D-4678-404B-AFDC-C3E8EFC5CD5F}" destId="{E2138E43-CAC3-4DFA-A0FE-120EB0FFABA4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95C855D-4678-404B-AFDC-C3E8EFC5CD5F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AU"/>
        </a:p>
      </dgm:t>
    </dgm:pt>
    <dgm:pt modelId="{E2138E43-CAC3-4DFA-A0FE-120EB0FFABA4}" type="pres">
      <dgm:prSet presAssocID="{595C855D-4678-404B-AFDC-C3E8EFC5CD5F}" presName="linear" presStyleCnt="0">
        <dgm:presLayoutVars>
          <dgm:animLvl val="lvl"/>
          <dgm:resizeHandles val="exact"/>
        </dgm:presLayoutVars>
      </dgm:prSet>
      <dgm:spPr/>
    </dgm:pt>
  </dgm:ptLst>
  <dgm:cxnLst>
    <dgm:cxn modelId="{C50A1A9F-E40F-4826-BC61-FC23FBEE2AF2}" type="presOf" srcId="{595C855D-4678-404B-AFDC-C3E8EFC5CD5F}" destId="{E2138E43-CAC3-4DFA-A0FE-120EB0FFABA4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595C855D-4678-404B-AFDC-C3E8EFC5CD5F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AU"/>
        </a:p>
      </dgm:t>
    </dgm:pt>
    <dgm:pt modelId="{E2138E43-CAC3-4DFA-A0FE-120EB0FFABA4}" type="pres">
      <dgm:prSet presAssocID="{595C855D-4678-404B-AFDC-C3E8EFC5CD5F}" presName="linear" presStyleCnt="0">
        <dgm:presLayoutVars>
          <dgm:animLvl val="lvl"/>
          <dgm:resizeHandles val="exact"/>
        </dgm:presLayoutVars>
      </dgm:prSet>
      <dgm:spPr/>
    </dgm:pt>
  </dgm:ptLst>
  <dgm:cxnLst>
    <dgm:cxn modelId="{C50A1A9F-E40F-4826-BC61-FC23FBEE2AF2}" type="presOf" srcId="{595C855D-4678-404B-AFDC-C3E8EFC5CD5F}" destId="{E2138E43-CAC3-4DFA-A0FE-120EB0FFABA4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595C855D-4678-404B-AFDC-C3E8EFC5CD5F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AU"/>
        </a:p>
      </dgm:t>
    </dgm:pt>
    <dgm:pt modelId="{E2138E43-CAC3-4DFA-A0FE-120EB0FFABA4}" type="pres">
      <dgm:prSet presAssocID="{595C855D-4678-404B-AFDC-C3E8EFC5CD5F}" presName="linear" presStyleCnt="0">
        <dgm:presLayoutVars>
          <dgm:animLvl val="lvl"/>
          <dgm:resizeHandles val="exact"/>
        </dgm:presLayoutVars>
      </dgm:prSet>
      <dgm:spPr/>
    </dgm:pt>
  </dgm:ptLst>
  <dgm:cxnLst>
    <dgm:cxn modelId="{C50A1A9F-E40F-4826-BC61-FC23FBEE2AF2}" type="presOf" srcId="{595C855D-4678-404B-AFDC-C3E8EFC5CD5F}" destId="{E2138E43-CAC3-4DFA-A0FE-120EB0FFABA4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595C855D-4678-404B-AFDC-C3E8EFC5CD5F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AU"/>
        </a:p>
      </dgm:t>
    </dgm:pt>
    <dgm:pt modelId="{E2138E43-CAC3-4DFA-A0FE-120EB0FFABA4}" type="pres">
      <dgm:prSet presAssocID="{595C855D-4678-404B-AFDC-C3E8EFC5CD5F}" presName="linear" presStyleCnt="0">
        <dgm:presLayoutVars>
          <dgm:animLvl val="lvl"/>
          <dgm:resizeHandles val="exact"/>
        </dgm:presLayoutVars>
      </dgm:prSet>
      <dgm:spPr/>
    </dgm:pt>
  </dgm:ptLst>
  <dgm:cxnLst>
    <dgm:cxn modelId="{C50A1A9F-E40F-4826-BC61-FC23FBEE2AF2}" type="presOf" srcId="{595C855D-4678-404B-AFDC-C3E8EFC5CD5F}" destId="{E2138E43-CAC3-4DFA-A0FE-120EB0FFABA4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595C855D-4678-404B-AFDC-C3E8EFC5CD5F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AU"/>
        </a:p>
      </dgm:t>
    </dgm:pt>
    <dgm:pt modelId="{E2138E43-CAC3-4DFA-A0FE-120EB0FFABA4}" type="pres">
      <dgm:prSet presAssocID="{595C855D-4678-404B-AFDC-C3E8EFC5CD5F}" presName="linear" presStyleCnt="0">
        <dgm:presLayoutVars>
          <dgm:animLvl val="lvl"/>
          <dgm:resizeHandles val="exact"/>
        </dgm:presLayoutVars>
      </dgm:prSet>
      <dgm:spPr/>
    </dgm:pt>
  </dgm:ptLst>
  <dgm:cxnLst>
    <dgm:cxn modelId="{C50A1A9F-E40F-4826-BC61-FC23FBEE2AF2}" type="presOf" srcId="{595C855D-4678-404B-AFDC-C3E8EFC5CD5F}" destId="{E2138E43-CAC3-4DFA-A0FE-120EB0FFABA4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595C855D-4678-404B-AFDC-C3E8EFC5CD5F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AU"/>
        </a:p>
      </dgm:t>
    </dgm:pt>
    <dgm:pt modelId="{E2138E43-CAC3-4DFA-A0FE-120EB0FFABA4}" type="pres">
      <dgm:prSet presAssocID="{595C855D-4678-404B-AFDC-C3E8EFC5CD5F}" presName="linear" presStyleCnt="0">
        <dgm:presLayoutVars>
          <dgm:animLvl val="lvl"/>
          <dgm:resizeHandles val="exact"/>
        </dgm:presLayoutVars>
      </dgm:prSet>
      <dgm:spPr/>
    </dgm:pt>
  </dgm:ptLst>
  <dgm:cxnLst>
    <dgm:cxn modelId="{C50A1A9F-E40F-4826-BC61-FC23FBEE2AF2}" type="presOf" srcId="{595C855D-4678-404B-AFDC-C3E8EFC5CD5F}" destId="{E2138E43-CAC3-4DFA-A0FE-120EB0FFABA4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595C855D-4678-404B-AFDC-C3E8EFC5CD5F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AU"/>
        </a:p>
      </dgm:t>
    </dgm:pt>
    <dgm:pt modelId="{E2138E43-CAC3-4DFA-A0FE-120EB0FFABA4}" type="pres">
      <dgm:prSet presAssocID="{595C855D-4678-404B-AFDC-C3E8EFC5CD5F}" presName="linear" presStyleCnt="0">
        <dgm:presLayoutVars>
          <dgm:animLvl val="lvl"/>
          <dgm:resizeHandles val="exact"/>
        </dgm:presLayoutVars>
      </dgm:prSet>
      <dgm:spPr/>
    </dgm:pt>
  </dgm:ptLst>
  <dgm:cxnLst>
    <dgm:cxn modelId="{C50A1A9F-E40F-4826-BC61-FC23FBEE2AF2}" type="presOf" srcId="{595C855D-4678-404B-AFDC-C3E8EFC5CD5F}" destId="{E2138E43-CAC3-4DFA-A0FE-120EB0FFABA4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C4E8B90-47B9-4486-840B-633968D48101}" type="datetimeFigureOut">
              <a:rPr lang="en-AU" smtClean="0"/>
              <a:t>15/9/18</a:t>
            </a:fld>
            <a:endParaRPr lang="en-AU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AU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4AB5305-AF50-44E2-8165-C7E7192C483F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7426901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1EADB5-7842-4664-AD28-DAEB6D291063}" type="slidenum">
              <a:rPr lang="en-AU" smtClean="0"/>
              <a:pPr/>
              <a:t>11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14315249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1EADB5-7842-4664-AD28-DAEB6D291063}" type="slidenum">
              <a:rPr lang="en-AU" smtClean="0"/>
              <a:pPr/>
              <a:t>13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54577666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1EADB5-7842-4664-AD28-DAEB6D291063}" type="slidenum">
              <a:rPr lang="en-AU" smtClean="0"/>
              <a:pPr/>
              <a:t>17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70223028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1EADB5-7842-4664-AD28-DAEB6D291063}" type="slidenum">
              <a:rPr lang="en-AU" smtClean="0"/>
              <a:pPr/>
              <a:t>19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12280100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1EADB5-7842-4664-AD28-DAEB6D291063}" type="slidenum">
              <a:rPr lang="en-AU" smtClean="0"/>
              <a:pPr/>
              <a:t>20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18450891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1EADB5-7842-4664-AD28-DAEB6D291063}" type="slidenum">
              <a:rPr lang="en-AU" smtClean="0"/>
              <a:pPr/>
              <a:t>21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76781964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1EADB5-7842-4664-AD28-DAEB6D291063}" type="slidenum">
              <a:rPr lang="en-AU" smtClean="0"/>
              <a:pPr/>
              <a:t>22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64109003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1EADB5-7842-4664-AD28-DAEB6D291063}" type="slidenum">
              <a:rPr lang="en-AU" smtClean="0"/>
              <a:pPr/>
              <a:t>23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87053733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0" y="0"/>
            <a:ext cx="9144000" cy="620688"/>
          </a:xfrm>
          <a:prstGeom prst="rect">
            <a:avLst/>
          </a:prstGeom>
          <a:gradFill>
            <a:gsLst>
              <a:gs pos="0">
                <a:schemeClr val="accent1">
                  <a:shade val="51000"/>
                  <a:satMod val="130000"/>
                  <a:alpha val="78000"/>
                </a:schemeClr>
              </a:gs>
              <a:gs pos="80000">
                <a:schemeClr val="accent1">
                  <a:shade val="93000"/>
                  <a:satMod val="130000"/>
                  <a:alpha val="80000"/>
                </a:schemeClr>
              </a:gs>
              <a:gs pos="100000">
                <a:schemeClr val="accent1">
                  <a:shade val="94000"/>
                  <a:satMod val="135000"/>
                  <a:alpha val="78000"/>
                </a:schemeClr>
              </a:gs>
            </a:gsLst>
          </a:gra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8424" y="78625"/>
            <a:ext cx="565472" cy="484838"/>
          </a:xfrm>
          <a:prstGeom prst="rect">
            <a:avLst/>
          </a:prstGeom>
        </p:spPr>
      </p:pic>
      <p:sp>
        <p:nvSpPr>
          <p:cNvPr id="6" name="TextBox 5"/>
          <p:cNvSpPr txBox="1"/>
          <p:nvPr userDrawn="1"/>
        </p:nvSpPr>
        <p:spPr>
          <a:xfrm>
            <a:off x="3275856" y="116632"/>
            <a:ext cx="50405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Evangel Christian Fellowship</a:t>
            </a:r>
          </a:p>
        </p:txBody>
      </p:sp>
      <p:sp>
        <p:nvSpPr>
          <p:cNvPr id="10" name="Title 1"/>
          <p:cNvSpPr>
            <a:spLocks noGrp="1"/>
          </p:cNvSpPr>
          <p:nvPr>
            <p:ph type="title" hasCustomPrompt="1"/>
          </p:nvPr>
        </p:nvSpPr>
        <p:spPr>
          <a:xfrm>
            <a:off x="0" y="4149080"/>
            <a:ext cx="9144000" cy="1052736"/>
          </a:xfrm>
        </p:spPr>
        <p:txBody>
          <a:bodyPr/>
          <a:lstStyle>
            <a:lvl1pPr algn="ctr" latinLnBrk="0">
              <a:defRPr b="1" baseline="0">
                <a:latin typeface="Century Gothic" panose="020B0502020202020204" pitchFamily="34" charset="0"/>
                <a:cs typeface="Arial" pitchFamily="34" charset="0"/>
              </a:defRPr>
            </a:lvl1pPr>
          </a:lstStyle>
          <a:p>
            <a:r>
              <a:rPr lang="en-US" altLang="ko-KR" dirty="0"/>
              <a:t>[Message Title]</a:t>
            </a:r>
            <a:endParaRPr lang="ko-KR" altLang="en-US" dirty="0"/>
          </a:p>
        </p:txBody>
      </p:sp>
      <p:sp>
        <p:nvSpPr>
          <p:cNvPr id="17" name="Text Placeholder 16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5301208"/>
            <a:ext cx="9144000" cy="504825"/>
          </a:xfrm>
        </p:spPr>
        <p:txBody>
          <a:bodyPr>
            <a:noAutofit/>
          </a:bodyPr>
          <a:lstStyle>
            <a:lvl1pPr marL="0" indent="0" algn="ctr">
              <a:buNone/>
              <a:defRPr sz="2400" b="1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defRPr>
            </a:lvl1pPr>
          </a:lstStyle>
          <a:p>
            <a:pPr lvl="0"/>
            <a:r>
              <a:rPr lang="en-US" dirty="0"/>
              <a:t>[Speaker’s Name]</a:t>
            </a:r>
          </a:p>
        </p:txBody>
      </p:sp>
      <p:sp>
        <p:nvSpPr>
          <p:cNvPr id="21" name="Text Placeholder 20"/>
          <p:cNvSpPr>
            <a:spLocks noGrp="1"/>
          </p:cNvSpPr>
          <p:nvPr>
            <p:ph type="body" sz="quarter" idx="12" hasCustomPrompt="1"/>
          </p:nvPr>
        </p:nvSpPr>
        <p:spPr>
          <a:xfrm>
            <a:off x="107504" y="6237312"/>
            <a:ext cx="2519362" cy="504825"/>
          </a:xfrm>
        </p:spPr>
        <p:txBody>
          <a:bodyPr>
            <a:noAutofit/>
          </a:bodyPr>
          <a:lstStyle>
            <a:lvl1pPr marL="0" indent="0">
              <a:buNone/>
              <a:defRPr sz="1800" b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dirty="0"/>
              <a:t>[Date]</a:t>
            </a:r>
          </a:p>
        </p:txBody>
      </p:sp>
    </p:spTree>
    <p:extLst>
      <p:ext uri="{BB962C8B-B14F-4D97-AF65-F5344CB8AC3E}">
        <p14:creationId xmlns:p14="http://schemas.microsoft.com/office/powerpoint/2010/main" val="20324166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0" y="16778"/>
            <a:ext cx="9144000" cy="1052736"/>
          </a:xfrm>
        </p:spPr>
        <p:txBody>
          <a:bodyPr/>
          <a:lstStyle>
            <a:lvl1pPr>
              <a:defRPr b="1" baseline="0">
                <a:latin typeface="Century Gothic" panose="020B0502020202020204" pitchFamily="34" charset="0"/>
                <a:cs typeface="Arial" pitchFamily="34" charset="0"/>
              </a:defRPr>
            </a:lvl1pPr>
          </a:lstStyle>
          <a:p>
            <a:r>
              <a:rPr lang="en-US" altLang="ko-KR" dirty="0"/>
              <a:t>[Message Title]</a:t>
            </a:r>
            <a:endParaRPr lang="ko-KR" alt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1207293"/>
            <a:ext cx="8712968" cy="4525963"/>
          </a:xfrm>
        </p:spPr>
        <p:txBody>
          <a:bodyPr/>
          <a:lstStyle>
            <a:lvl1pPr>
              <a:defRPr>
                <a:latin typeface="Century Gothic" panose="020B0502020202020204" pitchFamily="34" charset="0"/>
              </a:defRPr>
            </a:lvl1pPr>
            <a:lvl2pPr>
              <a:defRPr>
                <a:latin typeface="Century Gothic" panose="020B0502020202020204" pitchFamily="34" charset="0"/>
              </a:defRPr>
            </a:lvl2pPr>
            <a:lvl3pPr>
              <a:defRPr>
                <a:latin typeface="Century Gothic" panose="020B0502020202020204" pitchFamily="34" charset="0"/>
              </a:defRPr>
            </a:lvl3pPr>
            <a:lvl4pPr>
              <a:defRPr>
                <a:latin typeface="Century Gothic" panose="020B0502020202020204" pitchFamily="34" charset="0"/>
              </a:defRPr>
            </a:lvl4pPr>
            <a:lvl5pPr>
              <a:defRPr>
                <a:latin typeface="Century Gothic" panose="020B0502020202020204" pitchFamily="34" charset="0"/>
              </a:defRPr>
            </a:lvl5pPr>
          </a:lstStyle>
          <a:p>
            <a:pPr lvl="0"/>
            <a:r>
              <a:rPr lang="en-US" altLang="ko-KR" dirty="0"/>
              <a:t>Click to edit Master text styles</a:t>
            </a:r>
          </a:p>
          <a:p>
            <a:pPr lvl="1"/>
            <a:r>
              <a:rPr lang="en-US" altLang="ko-KR" dirty="0"/>
              <a:t>Second level</a:t>
            </a:r>
          </a:p>
          <a:p>
            <a:pPr lvl="2"/>
            <a:r>
              <a:rPr lang="en-US" altLang="ko-KR" dirty="0"/>
              <a:t>Third level</a:t>
            </a:r>
          </a:p>
          <a:p>
            <a:pPr lvl="3"/>
            <a:r>
              <a:rPr lang="en-US" altLang="ko-KR" dirty="0"/>
              <a:t>Fourth level</a:t>
            </a:r>
          </a:p>
          <a:p>
            <a:pPr lvl="4"/>
            <a:r>
              <a:rPr lang="en-US" altLang="ko-KR" dirty="0"/>
              <a:t>Fifth level</a:t>
            </a:r>
            <a:endParaRPr lang="ko-KR" altLang="en-US" dirty="0"/>
          </a:p>
        </p:txBody>
      </p:sp>
      <p:sp>
        <p:nvSpPr>
          <p:cNvPr id="7" name="Rectangle 6"/>
          <p:cNvSpPr/>
          <p:nvPr userDrawn="1"/>
        </p:nvSpPr>
        <p:spPr>
          <a:xfrm>
            <a:off x="0" y="6237312"/>
            <a:ext cx="7092280" cy="620688"/>
          </a:xfrm>
          <a:prstGeom prst="rect">
            <a:avLst/>
          </a:prstGeom>
          <a:gradFill>
            <a:gsLst>
              <a:gs pos="0">
                <a:schemeClr val="accent1">
                  <a:shade val="51000"/>
                  <a:satMod val="130000"/>
                  <a:alpha val="78000"/>
                </a:schemeClr>
              </a:gs>
              <a:gs pos="80000">
                <a:schemeClr val="accent1">
                  <a:shade val="93000"/>
                  <a:satMod val="130000"/>
                  <a:alpha val="80000"/>
                </a:schemeClr>
              </a:gs>
              <a:gs pos="100000">
                <a:schemeClr val="accent1">
                  <a:shade val="94000"/>
                  <a:satMod val="135000"/>
                  <a:alpha val="78000"/>
                </a:schemeClr>
              </a:gs>
            </a:gsLst>
          </a:gra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6324983"/>
            <a:ext cx="565472" cy="484838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>
            <a:off x="1043608" y="6362990"/>
            <a:ext cx="50405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Evangel Christian Fellowship</a:t>
            </a:r>
          </a:p>
        </p:txBody>
      </p:sp>
    </p:spTree>
    <p:extLst>
      <p:ext uri="{BB962C8B-B14F-4D97-AF65-F5344CB8AC3E}">
        <p14:creationId xmlns:p14="http://schemas.microsoft.com/office/powerpoint/2010/main" val="36940157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0" y="16778"/>
            <a:ext cx="9144000" cy="105273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altLang="ko-KR" dirty="0"/>
              <a:t>[Message Title]</a:t>
            </a:r>
            <a:endParaRPr lang="ko-KR" alt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9512" y="1268761"/>
            <a:ext cx="8784976" cy="46085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altLang="ko-KR" dirty="0"/>
              <a:t>Click to edit Master text styles</a:t>
            </a:r>
          </a:p>
          <a:p>
            <a:pPr lvl="1"/>
            <a:r>
              <a:rPr lang="en-US" altLang="ko-KR" dirty="0"/>
              <a:t>Second level</a:t>
            </a:r>
          </a:p>
          <a:p>
            <a:pPr lvl="2"/>
            <a:r>
              <a:rPr lang="en-US" altLang="ko-KR" dirty="0"/>
              <a:t>Third level</a:t>
            </a:r>
          </a:p>
          <a:p>
            <a:pPr lvl="3"/>
            <a:r>
              <a:rPr lang="en-US" altLang="ko-KR" dirty="0"/>
              <a:t>Fourth level</a:t>
            </a:r>
          </a:p>
          <a:p>
            <a:pPr lvl="4"/>
            <a:r>
              <a:rPr lang="en-US" altLang="ko-KR" dirty="0"/>
              <a:t>Fifth level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373382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xStyles>
    <p:titleStyle>
      <a:lvl1pPr algn="l" defTabSz="914400" rtl="0" eaLnBrk="1" latinLnBrk="0" hangingPunct="1">
        <a:spcBef>
          <a:spcPct val="0"/>
        </a:spcBef>
        <a:buNone/>
        <a:defRPr sz="4000" b="1" kern="1200">
          <a:solidFill>
            <a:schemeClr val="tx1"/>
          </a:solidFill>
          <a:latin typeface="Century Gothic" panose="020B0502020202020204" pitchFamily="34" charset="0"/>
          <a:ea typeface="+mj-ea"/>
          <a:cs typeface="Arial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6.xml"/><Relationship Id="rId7" Type="http://schemas.microsoft.com/office/2007/relationships/diagramDrawing" Target="../diagrams/drawing6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6.xml"/><Relationship Id="rId5" Type="http://schemas.openxmlformats.org/officeDocument/2006/relationships/diagramQuickStyle" Target="../diagrams/quickStyle6.xml"/><Relationship Id="rId4" Type="http://schemas.openxmlformats.org/officeDocument/2006/relationships/diagramLayout" Target="../diagrams/layout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7.xml"/><Relationship Id="rId7" Type="http://schemas.microsoft.com/office/2007/relationships/diagramDrawing" Target="../diagrams/drawing7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7.xml"/><Relationship Id="rId5" Type="http://schemas.openxmlformats.org/officeDocument/2006/relationships/diagramQuickStyle" Target="../diagrams/quickStyle7.xml"/><Relationship Id="rId4" Type="http://schemas.openxmlformats.org/officeDocument/2006/relationships/diagramLayout" Target="../diagrams/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8.xml"/><Relationship Id="rId7" Type="http://schemas.microsoft.com/office/2007/relationships/diagramDrawing" Target="../diagrams/drawing8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8.xml"/><Relationship Id="rId5" Type="http://schemas.openxmlformats.org/officeDocument/2006/relationships/diagramQuickStyle" Target="../diagrams/quickStyle8.xml"/><Relationship Id="rId4" Type="http://schemas.openxmlformats.org/officeDocument/2006/relationships/diagramLayout" Target="../diagrams/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70 Weeks Prophecy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Ludwig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dirty="0"/>
              <a:t>13/11/2016</a:t>
            </a:r>
          </a:p>
        </p:txBody>
      </p:sp>
    </p:spTree>
    <p:extLst>
      <p:ext uri="{BB962C8B-B14F-4D97-AF65-F5344CB8AC3E}">
        <p14:creationId xmlns:p14="http://schemas.microsoft.com/office/powerpoint/2010/main" val="23616100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DANIEL 9:24-27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1207293"/>
            <a:ext cx="8712968" cy="4958011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AU" dirty="0"/>
              <a:t>“</a:t>
            </a:r>
            <a:r>
              <a:rPr lang="en-AU" b="1" dirty="0"/>
              <a:t>Seventy weeks</a:t>
            </a:r>
            <a:r>
              <a:rPr lang="en-AU" dirty="0"/>
              <a:t> are determined</a:t>
            </a:r>
            <a:br>
              <a:rPr lang="en-AU" dirty="0"/>
            </a:br>
            <a:r>
              <a:rPr lang="en-AU" dirty="0"/>
              <a:t>For your people and for your holy city,</a:t>
            </a:r>
          </a:p>
          <a:p>
            <a:pPr marL="0" indent="0">
              <a:buNone/>
            </a:pPr>
            <a:endParaRPr lang="en-AU" dirty="0"/>
          </a:p>
          <a:p>
            <a:pPr marL="514350" indent="-514350">
              <a:buFont typeface="+mj-lt"/>
              <a:buAutoNum type="arabicPeriod"/>
            </a:pPr>
            <a:r>
              <a:rPr lang="en-AU" dirty="0"/>
              <a:t>To finish the transgression,</a:t>
            </a:r>
          </a:p>
          <a:p>
            <a:pPr marL="514350" indent="-514350">
              <a:buFont typeface="+mj-lt"/>
              <a:buAutoNum type="arabicPeriod"/>
            </a:pPr>
            <a:r>
              <a:rPr lang="en-AU" dirty="0"/>
              <a:t>To make an end of sins,</a:t>
            </a:r>
          </a:p>
          <a:p>
            <a:pPr marL="514350" indent="-514350">
              <a:buFont typeface="+mj-lt"/>
              <a:buAutoNum type="arabicPeriod"/>
            </a:pPr>
            <a:r>
              <a:rPr lang="en-AU" dirty="0"/>
              <a:t>To make reconciliation for iniquity,</a:t>
            </a:r>
          </a:p>
          <a:p>
            <a:pPr marL="514350" indent="-514350">
              <a:buFont typeface="+mj-lt"/>
              <a:buAutoNum type="arabicPeriod"/>
            </a:pPr>
            <a:r>
              <a:rPr lang="en-AU" dirty="0"/>
              <a:t>To bring in everlasting righteousness,</a:t>
            </a:r>
          </a:p>
          <a:p>
            <a:pPr marL="514350" indent="-514350">
              <a:buFont typeface="+mj-lt"/>
              <a:buAutoNum type="arabicPeriod"/>
            </a:pPr>
            <a:r>
              <a:rPr lang="en-AU" dirty="0"/>
              <a:t>To seal up vision and prophecy,</a:t>
            </a:r>
          </a:p>
          <a:p>
            <a:pPr marL="514350" indent="-514350">
              <a:buFont typeface="+mj-lt"/>
              <a:buAutoNum type="arabicPeriod"/>
            </a:pPr>
            <a:r>
              <a:rPr lang="en-AU" dirty="0"/>
              <a:t>And to anoint the Most Holy.</a:t>
            </a:r>
          </a:p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4621549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AU" b="1" baseline="30000" dirty="0"/>
              <a:t>25 </a:t>
            </a:r>
            <a:r>
              <a:rPr lang="en-AU" dirty="0"/>
              <a:t>“Know therefore and understand,</a:t>
            </a:r>
            <a:br>
              <a:rPr lang="en-AU" dirty="0"/>
            </a:br>
            <a:r>
              <a:rPr lang="en-AU" i="1" dirty="0"/>
              <a:t>That</a:t>
            </a:r>
            <a:r>
              <a:rPr lang="en-AU" dirty="0"/>
              <a:t> from the going forth of </a:t>
            </a:r>
          </a:p>
          <a:p>
            <a:pPr marL="0" indent="0">
              <a:buNone/>
            </a:pPr>
            <a:r>
              <a:rPr lang="en-AU" dirty="0"/>
              <a:t>     </a:t>
            </a:r>
            <a:r>
              <a:rPr lang="en-AU" u="sng" dirty="0"/>
              <a:t>the command</a:t>
            </a:r>
            <a:br>
              <a:rPr lang="en-AU" dirty="0"/>
            </a:br>
            <a:r>
              <a:rPr lang="en-AU" dirty="0"/>
              <a:t>     </a:t>
            </a:r>
            <a:r>
              <a:rPr lang="en-AU" u="sng" dirty="0"/>
              <a:t>To restore and build Jerusalem</a:t>
            </a:r>
            <a:br>
              <a:rPr lang="en-AU" dirty="0"/>
            </a:br>
            <a:r>
              <a:rPr lang="en-AU" dirty="0"/>
              <a:t>     </a:t>
            </a:r>
            <a:r>
              <a:rPr lang="en-AU" u="sng" dirty="0"/>
              <a:t>Until Messiah the Prince,</a:t>
            </a:r>
            <a:br>
              <a:rPr lang="en-AU" dirty="0"/>
            </a:br>
            <a:r>
              <a:rPr lang="en-AU" i="1" dirty="0"/>
              <a:t>There shall be</a:t>
            </a:r>
            <a:r>
              <a:rPr lang="en-AU" dirty="0"/>
              <a:t> </a:t>
            </a:r>
            <a:r>
              <a:rPr lang="en-AU" b="1" dirty="0"/>
              <a:t>seven weeks </a:t>
            </a:r>
            <a:r>
              <a:rPr lang="en-AU" dirty="0"/>
              <a:t>and </a:t>
            </a:r>
          </a:p>
          <a:p>
            <a:pPr marL="0" indent="0">
              <a:buNone/>
            </a:pPr>
            <a:r>
              <a:rPr lang="en-AU" dirty="0"/>
              <a:t>                         </a:t>
            </a:r>
            <a:r>
              <a:rPr lang="en-AU" b="1" dirty="0"/>
              <a:t>sixty-two weeks</a:t>
            </a:r>
            <a:r>
              <a:rPr lang="en-AU" dirty="0"/>
              <a:t>;</a:t>
            </a:r>
            <a:br>
              <a:rPr lang="en-AU" dirty="0"/>
            </a:br>
            <a:r>
              <a:rPr lang="en-AU" dirty="0"/>
              <a:t>The street shall be built again, and the wall,</a:t>
            </a:r>
            <a:br>
              <a:rPr lang="en-AU" dirty="0"/>
            </a:br>
            <a:r>
              <a:rPr lang="en-AU" dirty="0"/>
              <a:t>Even in troublesome times.</a:t>
            </a:r>
          </a:p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51620368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AU" b="1" baseline="30000" dirty="0"/>
              <a:t>26 </a:t>
            </a:r>
            <a:r>
              <a:rPr lang="en-AU" dirty="0"/>
              <a:t>“And after the sixty-two weeks</a:t>
            </a:r>
            <a:br>
              <a:rPr lang="en-AU" dirty="0"/>
            </a:br>
            <a:r>
              <a:rPr lang="en-AU" dirty="0"/>
              <a:t>Messiah shall be cut off, but not for Himself;</a:t>
            </a:r>
            <a:br>
              <a:rPr lang="en-AU" dirty="0"/>
            </a:br>
            <a:r>
              <a:rPr lang="en-AU" dirty="0"/>
              <a:t>And the people of the prince who is to come</a:t>
            </a:r>
            <a:br>
              <a:rPr lang="en-AU" dirty="0"/>
            </a:br>
            <a:r>
              <a:rPr lang="en-AU" dirty="0"/>
              <a:t>Shall destroy the city and the sanctuary.</a:t>
            </a:r>
            <a:br>
              <a:rPr lang="en-AU" dirty="0"/>
            </a:br>
            <a:r>
              <a:rPr lang="en-AU" dirty="0"/>
              <a:t>The end of it </a:t>
            </a:r>
            <a:r>
              <a:rPr lang="en-AU" i="1" dirty="0"/>
              <a:t>shall be</a:t>
            </a:r>
            <a:r>
              <a:rPr lang="en-AU" dirty="0"/>
              <a:t> with a flood,</a:t>
            </a:r>
            <a:br>
              <a:rPr lang="en-AU" dirty="0"/>
            </a:br>
            <a:r>
              <a:rPr lang="en-AU" dirty="0"/>
              <a:t>And till the end of the war desolations are determined.</a:t>
            </a:r>
            <a:br>
              <a:rPr lang="en-AU" dirty="0"/>
            </a:b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9951606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1207293"/>
            <a:ext cx="8712968" cy="5030019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AU" b="1" baseline="30000" dirty="0"/>
              <a:t>27 </a:t>
            </a:r>
            <a:r>
              <a:rPr lang="en-AU" dirty="0"/>
              <a:t>Then he shall confirm a covenant with many                               for one week;</a:t>
            </a:r>
            <a:br>
              <a:rPr lang="en-AU" dirty="0"/>
            </a:br>
            <a:r>
              <a:rPr lang="en-AU" dirty="0"/>
              <a:t>But in the                         </a:t>
            </a:r>
            <a:r>
              <a:rPr lang="en-AU" b="1" dirty="0"/>
              <a:t>middle of the week</a:t>
            </a:r>
            <a:br>
              <a:rPr lang="en-AU" dirty="0"/>
            </a:br>
            <a:r>
              <a:rPr lang="en-AU" dirty="0"/>
              <a:t>He shall bring                  </a:t>
            </a:r>
            <a:r>
              <a:rPr lang="en-AU" b="1" dirty="0"/>
              <a:t>an end to sacrifice </a:t>
            </a:r>
            <a:br>
              <a:rPr lang="en-AU" dirty="0"/>
            </a:br>
            <a:r>
              <a:rPr lang="en-AU" dirty="0"/>
              <a:t>                                         </a:t>
            </a:r>
            <a:r>
              <a:rPr lang="en-AU" b="1" dirty="0"/>
              <a:t>and offering.</a:t>
            </a:r>
          </a:p>
          <a:p>
            <a:pPr marL="0" indent="0">
              <a:buNone/>
            </a:pPr>
            <a:br>
              <a:rPr lang="en-AU" dirty="0"/>
            </a:br>
            <a:r>
              <a:rPr lang="en-AU" dirty="0"/>
              <a:t>And on the </a:t>
            </a:r>
            <a:r>
              <a:rPr lang="en-AU" b="1" u="sng" dirty="0"/>
              <a:t>wing of abominations </a:t>
            </a:r>
            <a:r>
              <a:rPr lang="en-AU" dirty="0"/>
              <a:t>shall be one who makes desolate,</a:t>
            </a:r>
            <a:br>
              <a:rPr lang="en-AU" dirty="0"/>
            </a:br>
            <a:r>
              <a:rPr lang="en-AU" dirty="0"/>
              <a:t>Even until the </a:t>
            </a:r>
            <a:r>
              <a:rPr lang="en-AU" b="1" u="sng" dirty="0"/>
              <a:t>consummation</a:t>
            </a:r>
            <a:r>
              <a:rPr lang="en-AU" dirty="0"/>
              <a:t>, which is determined,</a:t>
            </a:r>
            <a:br>
              <a:rPr lang="en-AU" dirty="0"/>
            </a:br>
            <a:r>
              <a:rPr lang="en-AU" b="1" u="sng" dirty="0"/>
              <a:t>Is poured out on the desolate</a:t>
            </a:r>
            <a:r>
              <a:rPr lang="en-AU" dirty="0"/>
              <a:t>.”</a:t>
            </a:r>
          </a:p>
          <a:p>
            <a:pPr marL="0" indent="0">
              <a:buNone/>
            </a:pP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94070485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70 Weeks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b="1" dirty="0"/>
              <a:t>WEEKS</a:t>
            </a:r>
            <a:r>
              <a:rPr lang="en-US" dirty="0"/>
              <a:t> simply means </a:t>
            </a:r>
            <a:r>
              <a:rPr lang="en-US" b="1" dirty="0"/>
              <a:t>SEVEN</a:t>
            </a:r>
          </a:p>
          <a:p>
            <a:pPr marL="0" indent="0" algn="ctr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Israel were very familiar with the concept of weeks/Sevens especially in the Feasts of the Lord</a:t>
            </a:r>
          </a:p>
        </p:txBody>
      </p:sp>
      <p:pic>
        <p:nvPicPr>
          <p:cNvPr id="1026" name="Picture 2" descr="Image result for maths symbols 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3573016"/>
            <a:ext cx="2529159" cy="24790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833374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Week of Days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dirty="0"/>
              <a:t>Sabbath </a:t>
            </a:r>
            <a:r>
              <a:rPr lang="en-US" dirty="0"/>
              <a:t>– Work 6 days and rest on the </a:t>
            </a:r>
            <a:r>
              <a:rPr lang="en-US" b="1" u="sng" dirty="0"/>
              <a:t>Seventh Day</a:t>
            </a:r>
          </a:p>
          <a:p>
            <a:pPr marL="0" indent="0">
              <a:buNone/>
            </a:pPr>
            <a:endParaRPr lang="en-AU" dirty="0"/>
          </a:p>
        </p:txBody>
      </p:sp>
      <p:pic>
        <p:nvPicPr>
          <p:cNvPr id="2056" name="Picture 8" descr="Image result for sabbath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2348880"/>
            <a:ext cx="5760640" cy="38254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1286644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Week of Weeks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b="1" dirty="0"/>
              <a:t>Feast of </a:t>
            </a:r>
            <a:r>
              <a:rPr lang="en-US" b="1" u="sng" dirty="0"/>
              <a:t>Pentecost/Weeks</a:t>
            </a:r>
          </a:p>
          <a:p>
            <a:pPr marL="0" indent="0">
              <a:buNone/>
            </a:pPr>
            <a:r>
              <a:rPr lang="en-US" dirty="0"/>
              <a:t>The day of Pentecost was a day after the 7</a:t>
            </a:r>
            <a:r>
              <a:rPr lang="en-US" baseline="30000" dirty="0"/>
              <a:t>th</a:t>
            </a:r>
            <a:r>
              <a:rPr lang="en-US" dirty="0"/>
              <a:t> Sabbath</a:t>
            </a:r>
            <a:endParaRPr lang="en-US" u="sng" dirty="0"/>
          </a:p>
          <a:p>
            <a:pPr marL="0" indent="0">
              <a:buNone/>
            </a:pPr>
            <a:r>
              <a:rPr lang="en-US" b="1" dirty="0"/>
              <a:t>1 X Sabbath   </a:t>
            </a:r>
            <a:r>
              <a:rPr lang="en-US" dirty="0"/>
              <a:t>=</a:t>
            </a:r>
            <a:r>
              <a:rPr lang="en-US" b="1" dirty="0"/>
              <a:t> 7</a:t>
            </a:r>
            <a:r>
              <a:rPr lang="en-US" b="1" baseline="30000" dirty="0"/>
              <a:t>th</a:t>
            </a:r>
            <a:r>
              <a:rPr lang="en-US" b="1" dirty="0"/>
              <a:t> day</a:t>
            </a:r>
          </a:p>
          <a:p>
            <a:pPr marL="0" indent="0">
              <a:buNone/>
            </a:pPr>
            <a:r>
              <a:rPr lang="en-US" b="1" dirty="0"/>
              <a:t>7 X Sabbaths  </a:t>
            </a:r>
            <a:r>
              <a:rPr lang="en-US" dirty="0"/>
              <a:t>=</a:t>
            </a:r>
            <a:r>
              <a:rPr lang="en-US" b="1" dirty="0"/>
              <a:t> </a:t>
            </a:r>
            <a:r>
              <a:rPr lang="en-US" dirty="0"/>
              <a:t>(7 X 7days) = </a:t>
            </a:r>
            <a:r>
              <a:rPr lang="en-US" b="1" dirty="0"/>
              <a:t>49</a:t>
            </a:r>
            <a:r>
              <a:rPr lang="en-US" b="1" baseline="30000" dirty="0"/>
              <a:t>th</a:t>
            </a:r>
            <a:r>
              <a:rPr lang="en-US" b="1" dirty="0"/>
              <a:t> Day</a:t>
            </a:r>
          </a:p>
          <a:p>
            <a:pPr marL="0" indent="0">
              <a:buNone/>
            </a:pPr>
            <a:r>
              <a:rPr lang="en-US" b="1" dirty="0"/>
              <a:t>[or 7 Weeks]</a:t>
            </a:r>
          </a:p>
          <a:p>
            <a:pPr marL="0" indent="0">
              <a:buNone/>
            </a:pPr>
            <a:endParaRPr lang="en-US" b="1" dirty="0"/>
          </a:p>
          <a:p>
            <a:pPr marL="0" indent="0">
              <a:buNone/>
            </a:pPr>
            <a:r>
              <a:rPr lang="en-US" b="1" dirty="0"/>
              <a:t>THAT IS THE 50</a:t>
            </a:r>
            <a:r>
              <a:rPr lang="en-US" b="1" baseline="30000" dirty="0"/>
              <a:t>th</a:t>
            </a:r>
            <a:r>
              <a:rPr lang="en-US" b="1" dirty="0"/>
              <a:t> DAY</a:t>
            </a:r>
          </a:p>
          <a:p>
            <a:pPr marL="0" indent="0">
              <a:buNone/>
            </a:pPr>
            <a:endParaRPr lang="en-AU" dirty="0"/>
          </a:p>
        </p:txBody>
      </p:sp>
      <p:pic>
        <p:nvPicPr>
          <p:cNvPr id="3074" name="Picture 2" descr="Image result for thinking 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6136" y="4149080"/>
            <a:ext cx="1274833" cy="20099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277793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Week of Years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1207293"/>
            <a:ext cx="8712968" cy="4813995"/>
          </a:xfrm>
        </p:spPr>
        <p:txBody>
          <a:bodyPr>
            <a:normAutofit fontScale="92500"/>
          </a:bodyPr>
          <a:lstStyle/>
          <a:p>
            <a:r>
              <a:rPr lang="en-AU" dirty="0"/>
              <a:t>The Land had to rest every </a:t>
            </a:r>
            <a:r>
              <a:rPr lang="en-AU" b="1" dirty="0"/>
              <a:t>7</a:t>
            </a:r>
            <a:r>
              <a:rPr lang="en-AU" b="1" baseline="30000" dirty="0"/>
              <a:t>th</a:t>
            </a:r>
            <a:r>
              <a:rPr lang="en-AU" b="1" dirty="0"/>
              <a:t> Year</a:t>
            </a:r>
          </a:p>
          <a:p>
            <a:r>
              <a:rPr lang="en-AU" dirty="0"/>
              <a:t>This is known as the </a:t>
            </a:r>
            <a:r>
              <a:rPr lang="en-AU" b="1" dirty="0"/>
              <a:t>Sabbath of the 7</a:t>
            </a:r>
            <a:r>
              <a:rPr lang="en-AU" b="1" baseline="30000" dirty="0"/>
              <a:t>th</a:t>
            </a:r>
            <a:r>
              <a:rPr lang="en-AU" b="1" dirty="0"/>
              <a:t> year</a:t>
            </a:r>
          </a:p>
          <a:p>
            <a:r>
              <a:rPr lang="en-AU" dirty="0"/>
              <a:t>The Babylon Captivity was a result of failing to keep the Sabbath every 7</a:t>
            </a:r>
            <a:r>
              <a:rPr lang="en-AU" baseline="30000" dirty="0"/>
              <a:t>th</a:t>
            </a:r>
            <a:r>
              <a:rPr lang="en-AU" dirty="0"/>
              <a:t> year over 490 years = 70 Sabbaths or 70 years.</a:t>
            </a:r>
          </a:p>
          <a:p>
            <a:r>
              <a:rPr lang="en-AU" dirty="0"/>
              <a:t>For every Sabbath they violated, the land would be desolate for that period of time.</a:t>
            </a:r>
          </a:p>
          <a:p>
            <a:r>
              <a:rPr lang="en-AU" dirty="0"/>
              <a:t>Hence the captivity lasted </a:t>
            </a:r>
            <a:r>
              <a:rPr lang="en-AU" b="1" dirty="0"/>
              <a:t>70 Years</a:t>
            </a:r>
          </a:p>
        </p:txBody>
      </p:sp>
    </p:spTree>
    <p:extLst>
      <p:ext uri="{BB962C8B-B14F-4D97-AF65-F5344CB8AC3E}">
        <p14:creationId xmlns:p14="http://schemas.microsoft.com/office/powerpoint/2010/main" val="209176582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70 WEEKS in the Book of DANIEL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AU" dirty="0"/>
              <a:t>70 </a:t>
            </a:r>
            <a:r>
              <a:rPr lang="en-AU" b="1" dirty="0"/>
              <a:t>WEEKS</a:t>
            </a:r>
            <a:r>
              <a:rPr lang="en-AU" dirty="0"/>
              <a:t> = 70 </a:t>
            </a:r>
            <a:r>
              <a:rPr lang="en-AU" b="1" dirty="0"/>
              <a:t>SEVENS</a:t>
            </a:r>
          </a:p>
          <a:p>
            <a:pPr marL="0" indent="0">
              <a:buNone/>
            </a:pPr>
            <a:r>
              <a:rPr lang="en-AU" dirty="0"/>
              <a:t>THE SEVENS are SEVEN of Years</a:t>
            </a:r>
          </a:p>
          <a:p>
            <a:pPr marL="0" indent="0">
              <a:buNone/>
            </a:pPr>
            <a:r>
              <a:rPr lang="en-AU" b="1" u="sng" dirty="0"/>
              <a:t>70 WEEKS </a:t>
            </a:r>
            <a:r>
              <a:rPr lang="en-AU" dirty="0"/>
              <a:t>= 70 X 7years = </a:t>
            </a:r>
            <a:r>
              <a:rPr lang="en-AU" b="1" u="sng" dirty="0"/>
              <a:t>490 Years</a:t>
            </a:r>
          </a:p>
        </p:txBody>
      </p:sp>
      <p:pic>
        <p:nvPicPr>
          <p:cNvPr id="4098" name="Picture 2" descr="Image result for thinking 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96692" y="3284984"/>
            <a:ext cx="1422624" cy="27363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955053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79239594"/>
              </p:ext>
            </p:extLst>
          </p:nvPr>
        </p:nvGraphicFramePr>
        <p:xfrm>
          <a:off x="-756592" y="608687"/>
          <a:ext cx="8200935" cy="3600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cxnSp>
        <p:nvCxnSpPr>
          <p:cNvPr id="21" name="Straight Connector 20"/>
          <p:cNvCxnSpPr/>
          <p:nvPr/>
        </p:nvCxnSpPr>
        <p:spPr>
          <a:xfrm>
            <a:off x="387555" y="1268760"/>
            <a:ext cx="0" cy="4320480"/>
          </a:xfrm>
          <a:prstGeom prst="line">
            <a:avLst/>
          </a:prstGeom>
          <a:ln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Connector 72"/>
          <p:cNvCxnSpPr/>
          <p:nvPr/>
        </p:nvCxnSpPr>
        <p:spPr>
          <a:xfrm>
            <a:off x="3123859" y="2276872"/>
            <a:ext cx="1080120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7" name="TextBox 76"/>
          <p:cNvSpPr txBox="1"/>
          <p:nvPr/>
        </p:nvSpPr>
        <p:spPr>
          <a:xfrm>
            <a:off x="3604537" y="2329102"/>
            <a:ext cx="1949921" cy="621042"/>
          </a:xfrm>
          <a:prstGeom prst="rect">
            <a:avLst/>
          </a:prstGeom>
          <a:noFill/>
        </p:spPr>
        <p:txBody>
          <a:bodyPr wrap="square" lIns="81636" tIns="40818" rIns="81636" bIns="40818" rtlCol="0">
            <a:spAutoFit/>
          </a:bodyPr>
          <a:lstStyle/>
          <a:p>
            <a:pPr marL="171450" indent="-72000">
              <a:buFont typeface="Arial" panose="020B0604020202020204" pitchFamily="34" charset="0"/>
              <a:buChar char="•"/>
            </a:pPr>
            <a:r>
              <a:rPr lang="en-AU" sz="700" dirty="0"/>
              <a:t>Crucified for our sins, transgressions</a:t>
            </a:r>
          </a:p>
          <a:p>
            <a:pPr marL="171450" indent="-72000">
              <a:buFont typeface="Arial" panose="020B0604020202020204" pitchFamily="34" charset="0"/>
              <a:buChar char="•"/>
            </a:pPr>
            <a:r>
              <a:rPr lang="en-AU" sz="700" dirty="0"/>
              <a:t>Messiah cut off</a:t>
            </a:r>
          </a:p>
          <a:p>
            <a:pPr marL="171450" indent="-72000">
              <a:buFont typeface="Arial" panose="020B0604020202020204" pitchFamily="34" charset="0"/>
              <a:buChar char="•"/>
            </a:pPr>
            <a:r>
              <a:rPr lang="en-AU" sz="700" dirty="0"/>
              <a:t>Makes reconciliation</a:t>
            </a:r>
          </a:p>
          <a:p>
            <a:pPr marL="171450" indent="-72000">
              <a:buFont typeface="Arial" panose="020B0604020202020204" pitchFamily="34" charset="0"/>
              <a:buChar char="•"/>
            </a:pPr>
            <a:r>
              <a:rPr lang="en-AU" sz="700" dirty="0"/>
              <a:t>Midst of the week</a:t>
            </a:r>
          </a:p>
          <a:p>
            <a:pPr marL="171450" indent="-72000">
              <a:buFont typeface="Arial" panose="020B0604020202020204" pitchFamily="34" charset="0"/>
              <a:buChar char="•"/>
            </a:pPr>
            <a:r>
              <a:rPr lang="en-AU" sz="700" dirty="0"/>
              <a:t>Cause sacrifice &amp; oblation to cease</a:t>
            </a:r>
          </a:p>
        </p:txBody>
      </p:sp>
      <p:sp>
        <p:nvSpPr>
          <p:cNvPr id="127" name="TextBox 126"/>
          <p:cNvSpPr txBox="1"/>
          <p:nvPr/>
        </p:nvSpPr>
        <p:spPr>
          <a:xfrm>
            <a:off x="6425584" y="836712"/>
            <a:ext cx="1601516" cy="821097"/>
          </a:xfrm>
          <a:prstGeom prst="rect">
            <a:avLst/>
          </a:prstGeom>
          <a:noFill/>
        </p:spPr>
        <p:txBody>
          <a:bodyPr wrap="square" lIns="81636" tIns="40818" rIns="81636" bIns="40818" rtlCol="0">
            <a:spAutoFit/>
          </a:bodyPr>
          <a:lstStyle/>
          <a:p>
            <a:r>
              <a:rPr lang="en-AU" sz="2400" b="1" dirty="0"/>
              <a:t>2</a:t>
            </a:r>
            <a:r>
              <a:rPr lang="en-AU" sz="2400" b="1" baseline="30000" dirty="0"/>
              <a:t>nd</a:t>
            </a:r>
            <a:endParaRPr lang="en-AU" sz="2400" b="1" dirty="0"/>
          </a:p>
          <a:p>
            <a:r>
              <a:rPr lang="en-AU" sz="2400" b="1" dirty="0"/>
              <a:t>COMING</a:t>
            </a:r>
          </a:p>
        </p:txBody>
      </p:sp>
      <p:cxnSp>
        <p:nvCxnSpPr>
          <p:cNvPr id="69" name="Straight Connector 68"/>
          <p:cNvCxnSpPr/>
          <p:nvPr/>
        </p:nvCxnSpPr>
        <p:spPr>
          <a:xfrm>
            <a:off x="7812360" y="1268761"/>
            <a:ext cx="0" cy="4367311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Connector 71"/>
          <p:cNvCxnSpPr/>
          <p:nvPr/>
        </p:nvCxnSpPr>
        <p:spPr>
          <a:xfrm>
            <a:off x="1107635" y="1268760"/>
            <a:ext cx="0" cy="4320480"/>
          </a:xfrm>
          <a:prstGeom prst="line">
            <a:avLst/>
          </a:prstGeom>
          <a:ln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Straight Connector 73"/>
          <p:cNvCxnSpPr/>
          <p:nvPr/>
        </p:nvCxnSpPr>
        <p:spPr>
          <a:xfrm>
            <a:off x="1827715" y="1912490"/>
            <a:ext cx="0" cy="3524457"/>
          </a:xfrm>
          <a:prstGeom prst="line">
            <a:avLst/>
          </a:prstGeom>
          <a:ln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Straight Connector 74"/>
          <p:cNvCxnSpPr/>
          <p:nvPr/>
        </p:nvCxnSpPr>
        <p:spPr>
          <a:xfrm>
            <a:off x="3051851" y="1268760"/>
            <a:ext cx="0" cy="4320480"/>
          </a:xfrm>
          <a:prstGeom prst="line">
            <a:avLst/>
          </a:prstGeom>
          <a:ln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Straight Connector 75"/>
          <p:cNvCxnSpPr/>
          <p:nvPr/>
        </p:nvCxnSpPr>
        <p:spPr>
          <a:xfrm>
            <a:off x="5644139" y="1268760"/>
            <a:ext cx="0" cy="4320480"/>
          </a:xfrm>
          <a:prstGeom prst="line">
            <a:avLst/>
          </a:prstGeom>
          <a:ln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Straight Connector 78"/>
          <p:cNvCxnSpPr/>
          <p:nvPr/>
        </p:nvCxnSpPr>
        <p:spPr>
          <a:xfrm>
            <a:off x="6436227" y="1268760"/>
            <a:ext cx="0" cy="4320480"/>
          </a:xfrm>
          <a:prstGeom prst="line">
            <a:avLst/>
          </a:prstGeom>
          <a:ln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2" name="Pie 81"/>
          <p:cNvSpPr/>
          <p:nvPr/>
        </p:nvSpPr>
        <p:spPr>
          <a:xfrm flipV="1">
            <a:off x="1827715" y="3167415"/>
            <a:ext cx="1224136" cy="523171"/>
          </a:xfrm>
          <a:prstGeom prst="pie">
            <a:avLst>
              <a:gd name="adj1" fmla="val 1"/>
              <a:gd name="adj2" fmla="val 10786679"/>
            </a:avLst>
          </a:prstGeom>
          <a:noFill/>
          <a:ln w="9525"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1636" tIns="40818" rIns="81636" bIns="40818" rtlCol="0" anchor="ctr"/>
          <a:lstStyle/>
          <a:p>
            <a:pPr algn="ctr"/>
            <a:endParaRPr lang="en-AU">
              <a:solidFill>
                <a:schemeClr val="tx1"/>
              </a:solidFill>
            </a:endParaRPr>
          </a:p>
        </p:txBody>
      </p:sp>
      <p:sp>
        <p:nvSpPr>
          <p:cNvPr id="84" name="Pie 83"/>
          <p:cNvSpPr/>
          <p:nvPr/>
        </p:nvSpPr>
        <p:spPr>
          <a:xfrm flipV="1">
            <a:off x="1107635" y="3176230"/>
            <a:ext cx="720080" cy="505540"/>
          </a:xfrm>
          <a:prstGeom prst="pie">
            <a:avLst>
              <a:gd name="adj1" fmla="val 1"/>
              <a:gd name="adj2" fmla="val 10786679"/>
            </a:avLst>
          </a:prstGeom>
          <a:noFill/>
          <a:ln w="9525"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1636" tIns="40818" rIns="81636" bIns="40818" rtlCol="0" anchor="ctr"/>
          <a:lstStyle/>
          <a:p>
            <a:pPr algn="ctr"/>
            <a:endParaRPr lang="en-AU">
              <a:solidFill>
                <a:schemeClr val="tx1"/>
              </a:solidFill>
            </a:endParaRPr>
          </a:p>
        </p:txBody>
      </p:sp>
      <p:sp>
        <p:nvSpPr>
          <p:cNvPr id="85" name="Pie 84"/>
          <p:cNvSpPr/>
          <p:nvPr/>
        </p:nvSpPr>
        <p:spPr>
          <a:xfrm flipV="1">
            <a:off x="387555" y="3176230"/>
            <a:ext cx="720080" cy="505540"/>
          </a:xfrm>
          <a:prstGeom prst="pie">
            <a:avLst>
              <a:gd name="adj1" fmla="val 1"/>
              <a:gd name="adj2" fmla="val 10786679"/>
            </a:avLst>
          </a:prstGeom>
          <a:noFill/>
          <a:ln w="9525"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1636" tIns="40818" rIns="81636" bIns="40818" rtlCol="0" anchor="ctr"/>
          <a:lstStyle/>
          <a:p>
            <a:pPr algn="ctr"/>
            <a:endParaRPr lang="en-AU">
              <a:solidFill>
                <a:schemeClr val="tx1"/>
              </a:solidFill>
            </a:endParaRPr>
          </a:p>
        </p:txBody>
      </p:sp>
      <p:sp>
        <p:nvSpPr>
          <p:cNvPr id="90" name="Pie 89"/>
          <p:cNvSpPr/>
          <p:nvPr/>
        </p:nvSpPr>
        <p:spPr>
          <a:xfrm flipV="1">
            <a:off x="3051851" y="3219850"/>
            <a:ext cx="542156" cy="421208"/>
          </a:xfrm>
          <a:prstGeom prst="pie">
            <a:avLst>
              <a:gd name="adj1" fmla="val 1"/>
              <a:gd name="adj2" fmla="val 10786679"/>
            </a:avLst>
          </a:prstGeom>
          <a:noFill/>
          <a:ln w="9525"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1636" tIns="40818" rIns="81636" bIns="40818" rtlCol="0" anchor="ctr"/>
          <a:lstStyle/>
          <a:p>
            <a:pPr algn="ctr"/>
            <a:endParaRPr lang="en-AU">
              <a:solidFill>
                <a:schemeClr val="tx1"/>
              </a:solidFill>
            </a:endParaRPr>
          </a:p>
        </p:txBody>
      </p:sp>
      <p:cxnSp>
        <p:nvCxnSpPr>
          <p:cNvPr id="93" name="Straight Connector 92"/>
          <p:cNvCxnSpPr/>
          <p:nvPr/>
        </p:nvCxnSpPr>
        <p:spPr>
          <a:xfrm>
            <a:off x="3627915" y="1588178"/>
            <a:ext cx="0" cy="4001062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5" name="Pie 94"/>
          <p:cNvSpPr/>
          <p:nvPr/>
        </p:nvSpPr>
        <p:spPr>
          <a:xfrm flipV="1">
            <a:off x="6436227" y="3167414"/>
            <a:ext cx="1376131" cy="549617"/>
          </a:xfrm>
          <a:prstGeom prst="pie">
            <a:avLst>
              <a:gd name="adj1" fmla="val 28794"/>
              <a:gd name="adj2" fmla="val 10786679"/>
            </a:avLst>
          </a:prstGeom>
          <a:noFill/>
          <a:ln w="9525"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1636" tIns="40818" rIns="81636" bIns="40818" rtlCol="0" anchor="ctr"/>
          <a:lstStyle/>
          <a:p>
            <a:pPr algn="ctr"/>
            <a:endParaRPr lang="en-AU">
              <a:solidFill>
                <a:schemeClr val="tx1"/>
              </a:solidFill>
            </a:endParaRPr>
          </a:p>
        </p:txBody>
      </p:sp>
      <p:sp>
        <p:nvSpPr>
          <p:cNvPr id="97" name="TextBox 96"/>
          <p:cNvSpPr txBox="1"/>
          <p:nvPr/>
        </p:nvSpPr>
        <p:spPr>
          <a:xfrm>
            <a:off x="387555" y="2276872"/>
            <a:ext cx="705685" cy="821097"/>
          </a:xfrm>
          <a:prstGeom prst="rect">
            <a:avLst/>
          </a:prstGeom>
          <a:noFill/>
        </p:spPr>
        <p:txBody>
          <a:bodyPr wrap="square" lIns="81636" tIns="40818" rIns="81636" bIns="40818" rtlCol="0">
            <a:spAutoFit/>
          </a:bodyPr>
          <a:lstStyle/>
          <a:p>
            <a:pPr algn="ctr"/>
            <a:r>
              <a:rPr lang="en-AU" sz="2400" dirty="0"/>
              <a:t>70 </a:t>
            </a:r>
            <a:br>
              <a:rPr lang="en-AU" sz="2400" dirty="0"/>
            </a:br>
            <a:r>
              <a:rPr lang="en-AU" sz="2400" dirty="0" err="1"/>
              <a:t>Yrs</a:t>
            </a:r>
            <a:r>
              <a:rPr lang="en-AU" sz="2400" dirty="0"/>
              <a:t> </a:t>
            </a:r>
          </a:p>
        </p:txBody>
      </p:sp>
      <p:sp>
        <p:nvSpPr>
          <p:cNvPr id="98" name="TextBox 97"/>
          <p:cNvSpPr txBox="1"/>
          <p:nvPr/>
        </p:nvSpPr>
        <p:spPr>
          <a:xfrm>
            <a:off x="1194079" y="3238846"/>
            <a:ext cx="633636" cy="190155"/>
          </a:xfrm>
          <a:prstGeom prst="rect">
            <a:avLst/>
          </a:prstGeom>
          <a:noFill/>
        </p:spPr>
        <p:txBody>
          <a:bodyPr wrap="square" lIns="81636" tIns="40818" rIns="81636" bIns="40818" rtlCol="0">
            <a:spAutoFit/>
          </a:bodyPr>
          <a:lstStyle/>
          <a:p>
            <a:r>
              <a:rPr lang="en-AU" sz="700" dirty="0"/>
              <a:t>49 Years </a:t>
            </a:r>
          </a:p>
        </p:txBody>
      </p:sp>
      <p:sp>
        <p:nvSpPr>
          <p:cNvPr id="99" name="TextBox 98"/>
          <p:cNvSpPr txBox="1"/>
          <p:nvPr/>
        </p:nvSpPr>
        <p:spPr>
          <a:xfrm>
            <a:off x="2187755" y="3238846"/>
            <a:ext cx="633636" cy="190155"/>
          </a:xfrm>
          <a:prstGeom prst="rect">
            <a:avLst/>
          </a:prstGeom>
          <a:noFill/>
        </p:spPr>
        <p:txBody>
          <a:bodyPr wrap="square" lIns="81636" tIns="40818" rIns="81636" bIns="40818" rtlCol="0">
            <a:spAutoFit/>
          </a:bodyPr>
          <a:lstStyle/>
          <a:p>
            <a:r>
              <a:rPr lang="en-AU" sz="700" dirty="0"/>
              <a:t>434 Years </a:t>
            </a:r>
          </a:p>
        </p:txBody>
      </p:sp>
      <p:sp>
        <p:nvSpPr>
          <p:cNvPr id="100" name="TextBox 99"/>
          <p:cNvSpPr txBox="1"/>
          <p:nvPr/>
        </p:nvSpPr>
        <p:spPr>
          <a:xfrm>
            <a:off x="3051851" y="3238846"/>
            <a:ext cx="633636" cy="190155"/>
          </a:xfrm>
          <a:prstGeom prst="rect">
            <a:avLst/>
          </a:prstGeom>
          <a:noFill/>
        </p:spPr>
        <p:txBody>
          <a:bodyPr wrap="square" lIns="81636" tIns="40818" rIns="81636" bIns="40818" rtlCol="0">
            <a:spAutoFit/>
          </a:bodyPr>
          <a:lstStyle/>
          <a:p>
            <a:r>
              <a:rPr lang="en-AU" sz="700" dirty="0"/>
              <a:t>3 ½ Years </a:t>
            </a:r>
          </a:p>
        </p:txBody>
      </p:sp>
      <p:sp>
        <p:nvSpPr>
          <p:cNvPr id="109" name="TextBox 108"/>
          <p:cNvSpPr txBox="1"/>
          <p:nvPr/>
        </p:nvSpPr>
        <p:spPr>
          <a:xfrm>
            <a:off x="6724259" y="3238846"/>
            <a:ext cx="741648" cy="190155"/>
          </a:xfrm>
          <a:prstGeom prst="rect">
            <a:avLst/>
          </a:prstGeom>
          <a:noFill/>
        </p:spPr>
        <p:txBody>
          <a:bodyPr wrap="square" lIns="81636" tIns="40818" rIns="81636" bIns="40818" rtlCol="0">
            <a:spAutoFit/>
          </a:bodyPr>
          <a:lstStyle/>
          <a:p>
            <a:r>
              <a:rPr lang="en-AU" sz="700" dirty="0"/>
              <a:t>1000 Years </a:t>
            </a:r>
          </a:p>
        </p:txBody>
      </p:sp>
      <p:sp>
        <p:nvSpPr>
          <p:cNvPr id="113" name="TextBox 112"/>
          <p:cNvSpPr txBox="1"/>
          <p:nvPr/>
        </p:nvSpPr>
        <p:spPr>
          <a:xfrm>
            <a:off x="315547" y="3501008"/>
            <a:ext cx="864096" cy="513320"/>
          </a:xfrm>
          <a:prstGeom prst="rect">
            <a:avLst/>
          </a:prstGeom>
          <a:noFill/>
        </p:spPr>
        <p:txBody>
          <a:bodyPr wrap="square" lIns="81636" tIns="40818" rIns="81636" bIns="40818" rtlCol="0">
            <a:spAutoFit/>
          </a:bodyPr>
          <a:lstStyle/>
          <a:p>
            <a:pPr algn="ctr"/>
            <a:r>
              <a:rPr lang="en-AU" sz="700" dirty="0"/>
              <a:t>Babylonian</a:t>
            </a:r>
          </a:p>
          <a:p>
            <a:pPr algn="ctr"/>
            <a:r>
              <a:rPr lang="en-AU" sz="700" dirty="0"/>
              <a:t>Captivity</a:t>
            </a:r>
          </a:p>
          <a:p>
            <a:endParaRPr lang="en-AU" sz="700" dirty="0"/>
          </a:p>
          <a:p>
            <a:endParaRPr lang="en-AU" sz="700" dirty="0"/>
          </a:p>
        </p:txBody>
      </p:sp>
      <p:sp>
        <p:nvSpPr>
          <p:cNvPr id="114" name="TextBox 113"/>
          <p:cNvSpPr txBox="1"/>
          <p:nvPr/>
        </p:nvSpPr>
        <p:spPr>
          <a:xfrm>
            <a:off x="899592" y="3473160"/>
            <a:ext cx="1152129" cy="821097"/>
          </a:xfrm>
          <a:prstGeom prst="rect">
            <a:avLst/>
          </a:prstGeom>
          <a:noFill/>
        </p:spPr>
        <p:txBody>
          <a:bodyPr wrap="square" lIns="81636" tIns="40818" rIns="81636" bIns="40818" rtlCol="0">
            <a:spAutoFit/>
          </a:bodyPr>
          <a:lstStyle/>
          <a:p>
            <a:pPr algn="ctr"/>
            <a:r>
              <a:rPr lang="en-AU" sz="700" dirty="0"/>
              <a:t>Restoration</a:t>
            </a:r>
          </a:p>
          <a:p>
            <a:pPr algn="ctr"/>
            <a:r>
              <a:rPr lang="en-AU" sz="700" dirty="0"/>
              <a:t>Prophets</a:t>
            </a:r>
          </a:p>
          <a:p>
            <a:endParaRPr lang="en-AU" sz="700" dirty="0"/>
          </a:p>
          <a:p>
            <a:r>
              <a:rPr lang="en-AU" sz="700" dirty="0"/>
              <a:t> </a:t>
            </a:r>
          </a:p>
          <a:p>
            <a:r>
              <a:rPr lang="en-AU" sz="2000" dirty="0"/>
              <a:t>    </a:t>
            </a:r>
          </a:p>
        </p:txBody>
      </p:sp>
      <p:sp>
        <p:nvSpPr>
          <p:cNvPr id="120" name="TextBox 119"/>
          <p:cNvSpPr txBox="1"/>
          <p:nvPr/>
        </p:nvSpPr>
        <p:spPr>
          <a:xfrm>
            <a:off x="1971730" y="3501008"/>
            <a:ext cx="1222040" cy="405599"/>
          </a:xfrm>
          <a:prstGeom prst="rect">
            <a:avLst/>
          </a:prstGeom>
          <a:noFill/>
        </p:spPr>
        <p:txBody>
          <a:bodyPr wrap="square" lIns="81636" tIns="40818" rIns="81636" bIns="40818" rtlCol="0">
            <a:spAutoFit/>
          </a:bodyPr>
          <a:lstStyle/>
          <a:p>
            <a:pPr algn="ctr"/>
            <a:r>
              <a:rPr lang="en-AU" sz="700" dirty="0"/>
              <a:t>“The Silent Years”</a:t>
            </a:r>
          </a:p>
          <a:p>
            <a:pPr algn="ctr"/>
            <a:r>
              <a:rPr lang="en-AU" sz="700" dirty="0"/>
              <a:t>Prophets</a:t>
            </a:r>
          </a:p>
          <a:p>
            <a:endParaRPr lang="en-AU" sz="700" dirty="0"/>
          </a:p>
        </p:txBody>
      </p:sp>
      <p:sp>
        <p:nvSpPr>
          <p:cNvPr id="133" name="TextBox 132"/>
          <p:cNvSpPr txBox="1"/>
          <p:nvPr/>
        </p:nvSpPr>
        <p:spPr>
          <a:xfrm>
            <a:off x="3143726" y="3725909"/>
            <a:ext cx="2767066" cy="1190429"/>
          </a:xfrm>
          <a:prstGeom prst="rect">
            <a:avLst/>
          </a:prstGeom>
          <a:noFill/>
        </p:spPr>
        <p:txBody>
          <a:bodyPr wrap="square" lIns="81636" tIns="40818" rIns="81636" bIns="40818" rtlCol="0">
            <a:spAutoFit/>
          </a:bodyPr>
          <a:lstStyle/>
          <a:p>
            <a:pPr marL="256050" algn="ctr"/>
            <a:r>
              <a:rPr lang="en-AU" sz="2400" dirty="0"/>
              <a:t>Overspreading </a:t>
            </a:r>
            <a:br>
              <a:rPr lang="en-AU" sz="2400" dirty="0"/>
            </a:br>
            <a:r>
              <a:rPr lang="en-AU" sz="2400" dirty="0"/>
              <a:t>of </a:t>
            </a:r>
            <a:br>
              <a:rPr lang="en-AU" sz="2400" dirty="0"/>
            </a:br>
            <a:r>
              <a:rPr lang="en-AU" sz="2400" dirty="0"/>
              <a:t>Abominations</a:t>
            </a:r>
          </a:p>
        </p:txBody>
      </p:sp>
      <p:sp>
        <p:nvSpPr>
          <p:cNvPr id="44" name="Rounded Rectangle 43"/>
          <p:cNvSpPr/>
          <p:nvPr/>
        </p:nvSpPr>
        <p:spPr>
          <a:xfrm>
            <a:off x="315547" y="1418306"/>
            <a:ext cx="144016" cy="714550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45" name="Rounded Rectangle 144"/>
          <p:cNvSpPr/>
          <p:nvPr/>
        </p:nvSpPr>
        <p:spPr>
          <a:xfrm>
            <a:off x="2979843" y="1412776"/>
            <a:ext cx="146112" cy="1067318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46" name="TextBox 145"/>
          <p:cNvSpPr txBox="1"/>
          <p:nvPr/>
        </p:nvSpPr>
        <p:spPr>
          <a:xfrm>
            <a:off x="1035627" y="1196752"/>
            <a:ext cx="936104" cy="1067318"/>
          </a:xfrm>
          <a:prstGeom prst="rect">
            <a:avLst/>
          </a:prstGeom>
          <a:noFill/>
        </p:spPr>
        <p:txBody>
          <a:bodyPr wrap="square" lIns="81636" tIns="40818" rIns="81636" bIns="40818" rtlCol="0">
            <a:spAutoFit/>
          </a:bodyPr>
          <a:lstStyle/>
          <a:p>
            <a:r>
              <a:rPr lang="en-AU" sz="800" dirty="0"/>
              <a:t>FROM</a:t>
            </a:r>
          </a:p>
          <a:p>
            <a:r>
              <a:rPr lang="en-AU" sz="800" dirty="0"/>
              <a:t>BC457</a:t>
            </a:r>
          </a:p>
          <a:p>
            <a:r>
              <a:rPr lang="en-AU" sz="800" dirty="0"/>
              <a:t>Decree</a:t>
            </a:r>
          </a:p>
          <a:p>
            <a:r>
              <a:rPr lang="en-AU" sz="800" dirty="0"/>
              <a:t>Cyrus</a:t>
            </a:r>
          </a:p>
          <a:p>
            <a:r>
              <a:rPr lang="en-AU" sz="800" dirty="0"/>
              <a:t>Restore</a:t>
            </a:r>
          </a:p>
          <a:p>
            <a:r>
              <a:rPr lang="en-AU" sz="800" dirty="0"/>
              <a:t>Rebuilt</a:t>
            </a:r>
          </a:p>
          <a:p>
            <a:r>
              <a:rPr lang="en-AU" sz="800" dirty="0"/>
              <a:t>City</a:t>
            </a:r>
          </a:p>
          <a:p>
            <a:r>
              <a:rPr lang="en-AU" sz="800" dirty="0"/>
              <a:t>Sanctuary</a:t>
            </a:r>
          </a:p>
        </p:txBody>
      </p:sp>
      <p:sp>
        <p:nvSpPr>
          <p:cNvPr id="147" name="TextBox 146"/>
          <p:cNvSpPr txBox="1"/>
          <p:nvPr/>
        </p:nvSpPr>
        <p:spPr>
          <a:xfrm>
            <a:off x="1539683" y="1588178"/>
            <a:ext cx="936104" cy="328654"/>
          </a:xfrm>
          <a:prstGeom prst="rect">
            <a:avLst/>
          </a:prstGeom>
          <a:noFill/>
        </p:spPr>
        <p:txBody>
          <a:bodyPr wrap="square" lIns="81636" tIns="40818" rIns="81636" bIns="40818" rtlCol="0">
            <a:spAutoFit/>
          </a:bodyPr>
          <a:lstStyle/>
          <a:p>
            <a:r>
              <a:rPr lang="en-AU" sz="800" dirty="0"/>
              <a:t>BC408</a:t>
            </a:r>
          </a:p>
          <a:p>
            <a:r>
              <a:rPr lang="en-AU" sz="800" dirty="0"/>
              <a:t>Malachi</a:t>
            </a:r>
          </a:p>
        </p:txBody>
      </p:sp>
      <p:sp>
        <p:nvSpPr>
          <p:cNvPr id="156" name="Rounded Rectangle 155"/>
          <p:cNvSpPr/>
          <p:nvPr/>
        </p:nvSpPr>
        <p:spPr>
          <a:xfrm>
            <a:off x="5572131" y="1700809"/>
            <a:ext cx="144016" cy="184073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57" name="Rounded Rectangle 156"/>
          <p:cNvSpPr/>
          <p:nvPr/>
        </p:nvSpPr>
        <p:spPr>
          <a:xfrm>
            <a:off x="5572131" y="1412777"/>
            <a:ext cx="144016" cy="133536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66" name="Rounded Rectangle 165"/>
          <p:cNvSpPr/>
          <p:nvPr/>
        </p:nvSpPr>
        <p:spPr>
          <a:xfrm>
            <a:off x="2187755" y="2783694"/>
            <a:ext cx="504056" cy="357275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cxnSp>
        <p:nvCxnSpPr>
          <p:cNvPr id="168" name="Straight Connector 167"/>
          <p:cNvCxnSpPr/>
          <p:nvPr/>
        </p:nvCxnSpPr>
        <p:spPr>
          <a:xfrm>
            <a:off x="1107635" y="5445224"/>
            <a:ext cx="1944216" cy="0"/>
          </a:xfrm>
          <a:prstGeom prst="line">
            <a:avLst/>
          </a:prstGeom>
          <a:ln w="19050">
            <a:prstDash val="lgDash"/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9" name="Rounded Rectangle 168"/>
          <p:cNvSpPr/>
          <p:nvPr/>
        </p:nvSpPr>
        <p:spPr>
          <a:xfrm>
            <a:off x="1906941" y="5085185"/>
            <a:ext cx="504056" cy="357275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72" name="TextBox 171"/>
          <p:cNvSpPr txBox="1"/>
          <p:nvPr/>
        </p:nvSpPr>
        <p:spPr>
          <a:xfrm>
            <a:off x="1253852" y="5517232"/>
            <a:ext cx="1678556" cy="451765"/>
          </a:xfrm>
          <a:prstGeom prst="rect">
            <a:avLst/>
          </a:prstGeom>
          <a:noFill/>
        </p:spPr>
        <p:txBody>
          <a:bodyPr wrap="square" lIns="81636" tIns="40818" rIns="81636" bIns="40818" rtlCol="0">
            <a:spAutoFit/>
          </a:bodyPr>
          <a:lstStyle/>
          <a:p>
            <a:r>
              <a:rPr lang="en-AU" sz="2400" u="sng" dirty="0"/>
              <a:t>69 Weeks </a:t>
            </a:r>
          </a:p>
        </p:txBody>
      </p:sp>
      <p:sp>
        <p:nvSpPr>
          <p:cNvPr id="176" name="TextBox 175"/>
          <p:cNvSpPr txBox="1"/>
          <p:nvPr/>
        </p:nvSpPr>
        <p:spPr>
          <a:xfrm>
            <a:off x="4176110" y="2138787"/>
            <a:ext cx="936104" cy="190155"/>
          </a:xfrm>
          <a:prstGeom prst="rect">
            <a:avLst/>
          </a:prstGeom>
          <a:noFill/>
        </p:spPr>
        <p:txBody>
          <a:bodyPr wrap="square" lIns="81636" tIns="40818" rIns="81636" bIns="40818" rtlCol="0">
            <a:spAutoFit/>
          </a:bodyPr>
          <a:lstStyle/>
          <a:p>
            <a:pPr algn="ctr"/>
            <a:r>
              <a:rPr lang="en-AU" sz="700" dirty="0"/>
              <a:t>Is 58:12</a:t>
            </a:r>
          </a:p>
        </p:txBody>
      </p:sp>
      <p:sp>
        <p:nvSpPr>
          <p:cNvPr id="117" name="Pie 116"/>
          <p:cNvSpPr/>
          <p:nvPr/>
        </p:nvSpPr>
        <p:spPr>
          <a:xfrm flipV="1">
            <a:off x="3663152" y="3025045"/>
            <a:ext cx="1982961" cy="810817"/>
          </a:xfrm>
          <a:prstGeom prst="pie">
            <a:avLst>
              <a:gd name="adj1" fmla="val 21573801"/>
              <a:gd name="adj2" fmla="val 10786679"/>
            </a:avLst>
          </a:prstGeom>
          <a:noFill/>
          <a:ln w="9525"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1636" tIns="40818" rIns="81636" bIns="40818" rtlCol="0" anchor="ctr"/>
          <a:lstStyle/>
          <a:p>
            <a:pPr algn="ctr"/>
            <a:endParaRPr lang="en-AU">
              <a:solidFill>
                <a:schemeClr val="tx1"/>
              </a:solidFill>
            </a:endParaRPr>
          </a:p>
        </p:txBody>
      </p:sp>
      <p:sp>
        <p:nvSpPr>
          <p:cNvPr id="83" name="Pie 82"/>
          <p:cNvSpPr/>
          <p:nvPr/>
        </p:nvSpPr>
        <p:spPr>
          <a:xfrm flipV="1">
            <a:off x="5644140" y="3185129"/>
            <a:ext cx="792088" cy="505457"/>
          </a:xfrm>
          <a:prstGeom prst="pie">
            <a:avLst>
              <a:gd name="adj1" fmla="val 1"/>
              <a:gd name="adj2" fmla="val 10786679"/>
            </a:avLst>
          </a:prstGeom>
          <a:noFill/>
          <a:ln w="9525"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1636" tIns="40818" rIns="81636" bIns="40818" rtlCol="0" anchor="ctr"/>
          <a:lstStyle/>
          <a:p>
            <a:pPr algn="ctr"/>
            <a:endParaRPr lang="en-AU">
              <a:solidFill>
                <a:schemeClr val="tx1"/>
              </a:solidFill>
            </a:endParaRPr>
          </a:p>
        </p:txBody>
      </p:sp>
      <p:sp>
        <p:nvSpPr>
          <p:cNvPr id="86" name="TextBox 85"/>
          <p:cNvSpPr txBox="1"/>
          <p:nvPr/>
        </p:nvSpPr>
        <p:spPr>
          <a:xfrm>
            <a:off x="5777512" y="3238888"/>
            <a:ext cx="648072" cy="190112"/>
          </a:xfrm>
          <a:prstGeom prst="rect">
            <a:avLst/>
          </a:prstGeom>
          <a:noFill/>
        </p:spPr>
        <p:txBody>
          <a:bodyPr wrap="square" lIns="81636" tIns="40818" rIns="81636" bIns="40818" rtlCol="0">
            <a:spAutoFit/>
          </a:bodyPr>
          <a:lstStyle/>
          <a:p>
            <a:r>
              <a:rPr lang="en-AU" sz="700" dirty="0"/>
              <a:t>3 ½ Years </a:t>
            </a:r>
          </a:p>
        </p:txBody>
      </p:sp>
      <p:sp>
        <p:nvSpPr>
          <p:cNvPr id="87" name="TextBox 86"/>
          <p:cNvSpPr txBox="1"/>
          <p:nvPr/>
        </p:nvSpPr>
        <p:spPr>
          <a:xfrm>
            <a:off x="4030642" y="3137220"/>
            <a:ext cx="1514264" cy="190155"/>
          </a:xfrm>
          <a:prstGeom prst="rect">
            <a:avLst/>
          </a:prstGeom>
          <a:noFill/>
        </p:spPr>
        <p:txBody>
          <a:bodyPr wrap="square" lIns="81636" tIns="40818" rIns="81636" bIns="40818" rtlCol="0">
            <a:spAutoFit/>
          </a:bodyPr>
          <a:lstStyle/>
          <a:p>
            <a:r>
              <a:rPr lang="en-AU" sz="700" dirty="0"/>
              <a:t>The Church Age – 2000 years</a:t>
            </a:r>
          </a:p>
        </p:txBody>
      </p:sp>
      <p:sp>
        <p:nvSpPr>
          <p:cNvPr id="94" name="TextBox 93"/>
          <p:cNvSpPr txBox="1"/>
          <p:nvPr/>
        </p:nvSpPr>
        <p:spPr>
          <a:xfrm>
            <a:off x="906005" y="3832635"/>
            <a:ext cx="1152129" cy="821097"/>
          </a:xfrm>
          <a:prstGeom prst="rect">
            <a:avLst/>
          </a:prstGeom>
          <a:noFill/>
        </p:spPr>
        <p:txBody>
          <a:bodyPr wrap="square" lIns="81636" tIns="40818" rIns="81636" bIns="40818" rtlCol="0">
            <a:spAutoFit/>
          </a:bodyPr>
          <a:lstStyle/>
          <a:p>
            <a:pPr algn="ctr"/>
            <a:r>
              <a:rPr lang="en-AU" sz="2400" dirty="0"/>
              <a:t>7 </a:t>
            </a:r>
            <a:br>
              <a:rPr lang="en-AU" sz="2400" dirty="0"/>
            </a:br>
            <a:r>
              <a:rPr lang="en-AU" sz="2400" dirty="0"/>
              <a:t>WKS</a:t>
            </a:r>
            <a:endParaRPr lang="en-AU" sz="7200" dirty="0"/>
          </a:p>
        </p:txBody>
      </p:sp>
      <p:sp>
        <p:nvSpPr>
          <p:cNvPr id="103" name="TextBox 102"/>
          <p:cNvSpPr txBox="1"/>
          <p:nvPr/>
        </p:nvSpPr>
        <p:spPr>
          <a:xfrm>
            <a:off x="1899722" y="3861048"/>
            <a:ext cx="1152129" cy="821097"/>
          </a:xfrm>
          <a:prstGeom prst="rect">
            <a:avLst/>
          </a:prstGeom>
          <a:noFill/>
        </p:spPr>
        <p:txBody>
          <a:bodyPr wrap="square" lIns="81636" tIns="40818" rIns="81636" bIns="40818" rtlCol="0">
            <a:spAutoFit/>
          </a:bodyPr>
          <a:lstStyle/>
          <a:p>
            <a:pPr algn="ctr"/>
            <a:r>
              <a:rPr lang="en-AU" sz="2400" dirty="0"/>
              <a:t>62 </a:t>
            </a:r>
            <a:br>
              <a:rPr lang="en-AU" sz="2400" dirty="0"/>
            </a:br>
            <a:r>
              <a:rPr lang="en-AU" sz="2400" dirty="0"/>
              <a:t>WKS</a:t>
            </a:r>
            <a:endParaRPr lang="en-AU" sz="7200" dirty="0"/>
          </a:p>
        </p:txBody>
      </p:sp>
      <p:sp>
        <p:nvSpPr>
          <p:cNvPr id="104" name="TextBox 103"/>
          <p:cNvSpPr txBox="1"/>
          <p:nvPr/>
        </p:nvSpPr>
        <p:spPr>
          <a:xfrm>
            <a:off x="2980189" y="3856283"/>
            <a:ext cx="719734" cy="821097"/>
          </a:xfrm>
          <a:prstGeom prst="rect">
            <a:avLst/>
          </a:prstGeom>
          <a:noFill/>
        </p:spPr>
        <p:txBody>
          <a:bodyPr wrap="square" lIns="81636" tIns="40818" rIns="81636" bIns="40818" rtlCol="0">
            <a:spAutoFit/>
          </a:bodyPr>
          <a:lstStyle/>
          <a:p>
            <a:pPr algn="ctr"/>
            <a:r>
              <a:rPr lang="en-AU" sz="2400" dirty="0"/>
              <a:t>½</a:t>
            </a:r>
          </a:p>
          <a:p>
            <a:pPr algn="ctr"/>
            <a:r>
              <a:rPr lang="en-AU" sz="2400" dirty="0"/>
              <a:t>WK</a:t>
            </a:r>
            <a:endParaRPr lang="en-AU" sz="7200" dirty="0"/>
          </a:p>
        </p:txBody>
      </p:sp>
      <p:sp>
        <p:nvSpPr>
          <p:cNvPr id="106" name="TextBox 105"/>
          <p:cNvSpPr txBox="1"/>
          <p:nvPr/>
        </p:nvSpPr>
        <p:spPr>
          <a:xfrm>
            <a:off x="5644139" y="3861048"/>
            <a:ext cx="719734" cy="821097"/>
          </a:xfrm>
          <a:prstGeom prst="rect">
            <a:avLst/>
          </a:prstGeom>
          <a:noFill/>
        </p:spPr>
        <p:txBody>
          <a:bodyPr wrap="square" lIns="81636" tIns="40818" rIns="81636" bIns="40818" rtlCol="0">
            <a:spAutoFit/>
          </a:bodyPr>
          <a:lstStyle/>
          <a:p>
            <a:pPr algn="ctr"/>
            <a:r>
              <a:rPr lang="en-AU" sz="2400" dirty="0"/>
              <a:t>½</a:t>
            </a:r>
          </a:p>
          <a:p>
            <a:pPr algn="ctr"/>
            <a:r>
              <a:rPr lang="en-AU" sz="2400" dirty="0"/>
              <a:t>WK</a:t>
            </a:r>
            <a:endParaRPr lang="en-AU" sz="7200" dirty="0"/>
          </a:p>
        </p:txBody>
      </p:sp>
      <p:sp>
        <p:nvSpPr>
          <p:cNvPr id="107" name="TextBox 106"/>
          <p:cNvSpPr txBox="1"/>
          <p:nvPr/>
        </p:nvSpPr>
        <p:spPr>
          <a:xfrm>
            <a:off x="1122030" y="2278060"/>
            <a:ext cx="705685" cy="821097"/>
          </a:xfrm>
          <a:prstGeom prst="rect">
            <a:avLst/>
          </a:prstGeom>
          <a:noFill/>
        </p:spPr>
        <p:txBody>
          <a:bodyPr wrap="square" lIns="81636" tIns="40818" rIns="81636" bIns="40818" rtlCol="0">
            <a:spAutoFit/>
          </a:bodyPr>
          <a:lstStyle/>
          <a:p>
            <a:pPr algn="ctr"/>
            <a:r>
              <a:rPr lang="en-AU" sz="2400" dirty="0"/>
              <a:t>49 </a:t>
            </a:r>
            <a:br>
              <a:rPr lang="en-AU" sz="2400" dirty="0"/>
            </a:br>
            <a:r>
              <a:rPr lang="en-AU" sz="2400" dirty="0" err="1"/>
              <a:t>Yrs</a:t>
            </a:r>
            <a:r>
              <a:rPr lang="en-AU" sz="2400" dirty="0"/>
              <a:t> </a:t>
            </a:r>
          </a:p>
        </p:txBody>
      </p:sp>
      <p:sp>
        <p:nvSpPr>
          <p:cNvPr id="108" name="TextBox 107"/>
          <p:cNvSpPr txBox="1"/>
          <p:nvPr/>
        </p:nvSpPr>
        <p:spPr>
          <a:xfrm>
            <a:off x="2058134" y="2276872"/>
            <a:ext cx="705685" cy="821097"/>
          </a:xfrm>
          <a:prstGeom prst="rect">
            <a:avLst/>
          </a:prstGeom>
          <a:noFill/>
        </p:spPr>
        <p:txBody>
          <a:bodyPr wrap="square" lIns="81636" tIns="40818" rIns="81636" bIns="40818" rtlCol="0">
            <a:spAutoFit/>
          </a:bodyPr>
          <a:lstStyle/>
          <a:p>
            <a:pPr algn="ctr"/>
            <a:r>
              <a:rPr lang="en-AU" sz="2400" dirty="0"/>
              <a:t>434 </a:t>
            </a:r>
            <a:br>
              <a:rPr lang="en-AU" sz="2400" dirty="0"/>
            </a:br>
            <a:r>
              <a:rPr lang="en-AU" sz="2400" dirty="0" err="1"/>
              <a:t>Yrs</a:t>
            </a:r>
            <a:r>
              <a:rPr lang="en-AU" sz="2400" dirty="0"/>
              <a:t> </a:t>
            </a:r>
          </a:p>
        </p:txBody>
      </p:sp>
      <p:sp>
        <p:nvSpPr>
          <p:cNvPr id="110" name="TextBox 109"/>
          <p:cNvSpPr txBox="1"/>
          <p:nvPr/>
        </p:nvSpPr>
        <p:spPr>
          <a:xfrm>
            <a:off x="2944990" y="2270200"/>
            <a:ext cx="705685" cy="821097"/>
          </a:xfrm>
          <a:prstGeom prst="rect">
            <a:avLst/>
          </a:prstGeom>
          <a:noFill/>
        </p:spPr>
        <p:txBody>
          <a:bodyPr wrap="square" lIns="81636" tIns="40818" rIns="81636" bIns="40818" rtlCol="0">
            <a:spAutoFit/>
          </a:bodyPr>
          <a:lstStyle/>
          <a:p>
            <a:pPr algn="ctr"/>
            <a:r>
              <a:rPr lang="en-AU" sz="2400" dirty="0"/>
              <a:t>3½</a:t>
            </a:r>
          </a:p>
          <a:p>
            <a:pPr algn="ctr"/>
            <a:r>
              <a:rPr lang="en-AU" sz="2400" dirty="0"/>
              <a:t> </a:t>
            </a:r>
            <a:r>
              <a:rPr lang="en-AU" sz="2400" dirty="0" err="1"/>
              <a:t>Yrs</a:t>
            </a:r>
            <a:r>
              <a:rPr lang="en-AU" sz="2400" dirty="0"/>
              <a:t> </a:t>
            </a:r>
          </a:p>
        </p:txBody>
      </p:sp>
      <p:sp>
        <p:nvSpPr>
          <p:cNvPr id="119" name="TextBox 118"/>
          <p:cNvSpPr txBox="1"/>
          <p:nvPr/>
        </p:nvSpPr>
        <p:spPr>
          <a:xfrm>
            <a:off x="5658534" y="2276872"/>
            <a:ext cx="705685" cy="821097"/>
          </a:xfrm>
          <a:prstGeom prst="rect">
            <a:avLst/>
          </a:prstGeom>
          <a:noFill/>
        </p:spPr>
        <p:txBody>
          <a:bodyPr wrap="square" lIns="81636" tIns="40818" rIns="81636" bIns="40818" rtlCol="0">
            <a:spAutoFit/>
          </a:bodyPr>
          <a:lstStyle/>
          <a:p>
            <a:pPr algn="ctr"/>
            <a:r>
              <a:rPr lang="en-AU" sz="2400" dirty="0"/>
              <a:t>3½</a:t>
            </a:r>
          </a:p>
          <a:p>
            <a:pPr algn="ctr"/>
            <a:r>
              <a:rPr lang="en-AU" sz="2400" dirty="0"/>
              <a:t> </a:t>
            </a:r>
            <a:r>
              <a:rPr lang="en-AU" sz="2400" dirty="0" err="1"/>
              <a:t>Yrs</a:t>
            </a:r>
            <a:r>
              <a:rPr lang="en-AU" sz="2400" dirty="0"/>
              <a:t> 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762050" y="2589872"/>
            <a:ext cx="1490470" cy="1631216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en-AU" sz="2000" b="1" dirty="0"/>
              <a:t>NEW</a:t>
            </a:r>
          </a:p>
          <a:p>
            <a:r>
              <a:rPr lang="en-AU" sz="2000" b="1" dirty="0"/>
              <a:t>HEAVENS </a:t>
            </a:r>
          </a:p>
          <a:p>
            <a:r>
              <a:rPr lang="en-AU" sz="2000" b="1" dirty="0"/>
              <a:t>&amp; </a:t>
            </a:r>
          </a:p>
          <a:p>
            <a:r>
              <a:rPr lang="en-AU" sz="2000" b="1" dirty="0"/>
              <a:t>NEW</a:t>
            </a:r>
          </a:p>
          <a:p>
            <a:r>
              <a:rPr lang="en-AU" sz="2000" b="1" dirty="0"/>
              <a:t>EARTH</a:t>
            </a:r>
          </a:p>
        </p:txBody>
      </p:sp>
      <p:sp>
        <p:nvSpPr>
          <p:cNvPr id="124" name="TextBox 123"/>
          <p:cNvSpPr txBox="1"/>
          <p:nvPr/>
        </p:nvSpPr>
        <p:spPr>
          <a:xfrm>
            <a:off x="6314834" y="2276872"/>
            <a:ext cx="1353510" cy="821097"/>
          </a:xfrm>
          <a:prstGeom prst="rect">
            <a:avLst/>
          </a:prstGeom>
          <a:noFill/>
        </p:spPr>
        <p:txBody>
          <a:bodyPr wrap="square" lIns="81636" tIns="40818" rIns="81636" bIns="40818" rtlCol="0">
            <a:spAutoFit/>
          </a:bodyPr>
          <a:lstStyle/>
          <a:p>
            <a:pPr algn="ctr"/>
            <a:r>
              <a:rPr lang="en-AU" sz="2400" dirty="0"/>
              <a:t>1000</a:t>
            </a:r>
          </a:p>
          <a:p>
            <a:pPr algn="ctr"/>
            <a:r>
              <a:rPr lang="en-AU" sz="2400" dirty="0"/>
              <a:t> </a:t>
            </a:r>
            <a:r>
              <a:rPr lang="en-AU" sz="2400" dirty="0" err="1"/>
              <a:t>Yrs</a:t>
            </a:r>
            <a:r>
              <a:rPr lang="en-AU" sz="2400" dirty="0"/>
              <a:t> </a:t>
            </a:r>
          </a:p>
        </p:txBody>
      </p:sp>
      <p:sp>
        <p:nvSpPr>
          <p:cNvPr id="129" name="TextBox 128"/>
          <p:cNvSpPr txBox="1"/>
          <p:nvPr/>
        </p:nvSpPr>
        <p:spPr>
          <a:xfrm>
            <a:off x="3203848" y="852032"/>
            <a:ext cx="1601516" cy="821097"/>
          </a:xfrm>
          <a:prstGeom prst="rect">
            <a:avLst/>
          </a:prstGeom>
          <a:noFill/>
        </p:spPr>
        <p:txBody>
          <a:bodyPr wrap="square" lIns="81636" tIns="40818" rIns="81636" bIns="40818" rtlCol="0">
            <a:spAutoFit/>
          </a:bodyPr>
          <a:lstStyle/>
          <a:p>
            <a:r>
              <a:rPr lang="en-AU" sz="2400" b="1" dirty="0"/>
              <a:t>1</a:t>
            </a:r>
            <a:r>
              <a:rPr lang="en-AU" sz="2400" b="1" baseline="30000" dirty="0"/>
              <a:t>st</a:t>
            </a:r>
            <a:endParaRPr lang="en-AU" sz="2400" b="1" dirty="0"/>
          </a:p>
          <a:p>
            <a:r>
              <a:rPr lang="en-AU" sz="2400" b="1" dirty="0"/>
              <a:t>COMING</a:t>
            </a:r>
          </a:p>
        </p:txBody>
      </p:sp>
      <p:cxnSp>
        <p:nvCxnSpPr>
          <p:cNvPr id="18" name="Straight Connector 17"/>
          <p:cNvCxnSpPr/>
          <p:nvPr/>
        </p:nvCxnSpPr>
        <p:spPr>
          <a:xfrm>
            <a:off x="3297832" y="5445224"/>
            <a:ext cx="2706174" cy="0"/>
          </a:xfrm>
          <a:prstGeom prst="line">
            <a:avLst/>
          </a:prstGeom>
          <a:ln w="19050"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/>
          <p:nvPr/>
        </p:nvCxnSpPr>
        <p:spPr>
          <a:xfrm flipV="1">
            <a:off x="3297832" y="4941168"/>
            <a:ext cx="0" cy="501292"/>
          </a:xfrm>
          <a:prstGeom prst="straightConnector1">
            <a:avLst/>
          </a:prstGeom>
          <a:ln w="19050">
            <a:prstDash val="lg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1" name="Straight Arrow Connector 130"/>
          <p:cNvCxnSpPr/>
          <p:nvPr/>
        </p:nvCxnSpPr>
        <p:spPr>
          <a:xfrm flipV="1">
            <a:off x="6011376" y="4941168"/>
            <a:ext cx="784" cy="501292"/>
          </a:xfrm>
          <a:prstGeom prst="straightConnector1">
            <a:avLst/>
          </a:prstGeom>
          <a:ln w="19050">
            <a:prstDash val="lg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2" name="TextBox 131"/>
          <p:cNvSpPr txBox="1"/>
          <p:nvPr/>
        </p:nvSpPr>
        <p:spPr>
          <a:xfrm>
            <a:off x="4027049" y="5535546"/>
            <a:ext cx="1678556" cy="451765"/>
          </a:xfrm>
          <a:prstGeom prst="rect">
            <a:avLst/>
          </a:prstGeom>
          <a:noFill/>
        </p:spPr>
        <p:txBody>
          <a:bodyPr wrap="square" lIns="81636" tIns="40818" rIns="81636" bIns="40818" rtlCol="0">
            <a:spAutoFit/>
          </a:bodyPr>
          <a:lstStyle/>
          <a:p>
            <a:r>
              <a:rPr lang="en-AU" sz="2400" u="sng" dirty="0"/>
              <a:t>1 Week</a:t>
            </a:r>
          </a:p>
        </p:txBody>
      </p:sp>
      <p:sp>
        <p:nvSpPr>
          <p:cNvPr id="134" name="TextBox 133"/>
          <p:cNvSpPr txBox="1"/>
          <p:nvPr/>
        </p:nvSpPr>
        <p:spPr>
          <a:xfrm>
            <a:off x="3127061" y="5531172"/>
            <a:ext cx="345649" cy="451765"/>
          </a:xfrm>
          <a:prstGeom prst="rect">
            <a:avLst/>
          </a:prstGeom>
          <a:noFill/>
        </p:spPr>
        <p:txBody>
          <a:bodyPr wrap="square" lIns="81636" tIns="40818" rIns="81636" bIns="40818" rtlCol="0">
            <a:spAutoFit/>
          </a:bodyPr>
          <a:lstStyle/>
          <a:p>
            <a:r>
              <a:rPr lang="en-AU" sz="2400" dirty="0"/>
              <a:t>+</a:t>
            </a:r>
          </a:p>
        </p:txBody>
      </p:sp>
      <p:sp>
        <p:nvSpPr>
          <p:cNvPr id="137" name="TextBox 136"/>
          <p:cNvSpPr txBox="1"/>
          <p:nvPr/>
        </p:nvSpPr>
        <p:spPr>
          <a:xfrm>
            <a:off x="5399439" y="5521204"/>
            <a:ext cx="2184424" cy="451765"/>
          </a:xfrm>
          <a:prstGeom prst="rect">
            <a:avLst/>
          </a:prstGeom>
          <a:noFill/>
        </p:spPr>
        <p:txBody>
          <a:bodyPr wrap="square" lIns="81636" tIns="40818" rIns="81636" bIns="40818" rtlCol="0">
            <a:spAutoFit/>
          </a:bodyPr>
          <a:lstStyle/>
          <a:p>
            <a:r>
              <a:rPr lang="en-AU" sz="2400" b="1" dirty="0"/>
              <a:t>= 70 Weeks</a:t>
            </a:r>
          </a:p>
        </p:txBody>
      </p:sp>
      <p:sp>
        <p:nvSpPr>
          <p:cNvPr id="151" name="Pie 81"/>
          <p:cNvSpPr/>
          <p:nvPr/>
        </p:nvSpPr>
        <p:spPr>
          <a:xfrm flipV="1">
            <a:off x="1827715" y="3169711"/>
            <a:ext cx="1224136" cy="523171"/>
          </a:xfrm>
          <a:prstGeom prst="pie">
            <a:avLst>
              <a:gd name="adj1" fmla="val 1"/>
              <a:gd name="adj2" fmla="val 10786679"/>
            </a:avLst>
          </a:prstGeom>
          <a:solidFill>
            <a:schemeClr val="accent6">
              <a:lumMod val="75000"/>
            </a:schemeClr>
          </a:solidFill>
          <a:ln w="9525"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1636" tIns="40818" rIns="81636" bIns="40818" rtlCol="0" anchor="ctr"/>
          <a:lstStyle/>
          <a:p>
            <a:pPr algn="ctr"/>
            <a:endParaRPr lang="en-AU">
              <a:solidFill>
                <a:schemeClr val="tx1"/>
              </a:solidFill>
            </a:endParaRPr>
          </a:p>
        </p:txBody>
      </p:sp>
      <p:sp>
        <p:nvSpPr>
          <p:cNvPr id="153" name="Pie 83"/>
          <p:cNvSpPr/>
          <p:nvPr/>
        </p:nvSpPr>
        <p:spPr>
          <a:xfrm flipV="1">
            <a:off x="1107635" y="3178526"/>
            <a:ext cx="720080" cy="505540"/>
          </a:xfrm>
          <a:prstGeom prst="pie">
            <a:avLst>
              <a:gd name="adj1" fmla="val 1"/>
              <a:gd name="adj2" fmla="val 10786679"/>
            </a:avLst>
          </a:prstGeom>
          <a:solidFill>
            <a:schemeClr val="accent6">
              <a:lumMod val="75000"/>
            </a:schemeClr>
          </a:solidFill>
          <a:ln w="9525"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1636" tIns="40818" rIns="81636" bIns="40818" rtlCol="0" anchor="ctr"/>
          <a:lstStyle/>
          <a:p>
            <a:pPr algn="ctr"/>
            <a:endParaRPr lang="en-AU">
              <a:solidFill>
                <a:schemeClr val="tx1"/>
              </a:solidFill>
            </a:endParaRPr>
          </a:p>
        </p:txBody>
      </p:sp>
      <p:sp>
        <p:nvSpPr>
          <p:cNvPr id="154" name="Pie 89"/>
          <p:cNvSpPr/>
          <p:nvPr/>
        </p:nvSpPr>
        <p:spPr>
          <a:xfrm flipV="1">
            <a:off x="3051851" y="3222146"/>
            <a:ext cx="542156" cy="421208"/>
          </a:xfrm>
          <a:prstGeom prst="pie">
            <a:avLst>
              <a:gd name="adj1" fmla="val 1"/>
              <a:gd name="adj2" fmla="val 10786679"/>
            </a:avLst>
          </a:prstGeom>
          <a:solidFill>
            <a:schemeClr val="accent6">
              <a:lumMod val="75000"/>
            </a:schemeClr>
          </a:solidFill>
          <a:ln w="9525"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1636" tIns="40818" rIns="81636" bIns="40818" rtlCol="0" anchor="ctr"/>
          <a:lstStyle/>
          <a:p>
            <a:pPr algn="ctr"/>
            <a:endParaRPr lang="en-AU">
              <a:solidFill>
                <a:schemeClr val="tx1"/>
              </a:solidFill>
            </a:endParaRPr>
          </a:p>
        </p:txBody>
      </p:sp>
      <p:sp>
        <p:nvSpPr>
          <p:cNvPr id="155" name="TextBox 154"/>
          <p:cNvSpPr txBox="1"/>
          <p:nvPr/>
        </p:nvSpPr>
        <p:spPr>
          <a:xfrm>
            <a:off x="1194079" y="3241142"/>
            <a:ext cx="633636" cy="190155"/>
          </a:xfrm>
          <a:prstGeom prst="rect">
            <a:avLst/>
          </a:prstGeom>
          <a:noFill/>
        </p:spPr>
        <p:txBody>
          <a:bodyPr wrap="square" lIns="81636" tIns="40818" rIns="81636" bIns="40818" rtlCol="0">
            <a:spAutoFit/>
          </a:bodyPr>
          <a:lstStyle/>
          <a:p>
            <a:r>
              <a:rPr lang="en-AU" sz="700" dirty="0"/>
              <a:t>49 Years </a:t>
            </a:r>
          </a:p>
        </p:txBody>
      </p:sp>
      <p:sp>
        <p:nvSpPr>
          <p:cNvPr id="158" name="TextBox 157"/>
          <p:cNvSpPr txBox="1"/>
          <p:nvPr/>
        </p:nvSpPr>
        <p:spPr>
          <a:xfrm>
            <a:off x="2187755" y="3241142"/>
            <a:ext cx="633636" cy="190155"/>
          </a:xfrm>
          <a:prstGeom prst="rect">
            <a:avLst/>
          </a:prstGeom>
          <a:noFill/>
        </p:spPr>
        <p:txBody>
          <a:bodyPr wrap="square" lIns="81636" tIns="40818" rIns="81636" bIns="40818" rtlCol="0">
            <a:spAutoFit/>
          </a:bodyPr>
          <a:lstStyle/>
          <a:p>
            <a:r>
              <a:rPr lang="en-AU" sz="700" dirty="0"/>
              <a:t>434 Years </a:t>
            </a:r>
          </a:p>
        </p:txBody>
      </p:sp>
      <p:sp>
        <p:nvSpPr>
          <p:cNvPr id="159" name="TextBox 158"/>
          <p:cNvSpPr txBox="1"/>
          <p:nvPr/>
        </p:nvSpPr>
        <p:spPr>
          <a:xfrm>
            <a:off x="3051851" y="3241142"/>
            <a:ext cx="633636" cy="190155"/>
          </a:xfrm>
          <a:prstGeom prst="rect">
            <a:avLst/>
          </a:prstGeom>
          <a:noFill/>
        </p:spPr>
        <p:txBody>
          <a:bodyPr wrap="square" lIns="81636" tIns="40818" rIns="81636" bIns="40818" rtlCol="0">
            <a:spAutoFit/>
          </a:bodyPr>
          <a:lstStyle/>
          <a:p>
            <a:r>
              <a:rPr lang="en-AU" sz="700" dirty="0"/>
              <a:t>3 ½ Years </a:t>
            </a:r>
          </a:p>
        </p:txBody>
      </p:sp>
      <p:sp>
        <p:nvSpPr>
          <p:cNvPr id="160" name="Pie 82"/>
          <p:cNvSpPr/>
          <p:nvPr/>
        </p:nvSpPr>
        <p:spPr>
          <a:xfrm flipV="1">
            <a:off x="5644140" y="3187425"/>
            <a:ext cx="792088" cy="505457"/>
          </a:xfrm>
          <a:prstGeom prst="pie">
            <a:avLst>
              <a:gd name="adj1" fmla="val 1"/>
              <a:gd name="adj2" fmla="val 10786679"/>
            </a:avLst>
          </a:prstGeom>
          <a:solidFill>
            <a:schemeClr val="accent6">
              <a:lumMod val="75000"/>
            </a:schemeClr>
          </a:solidFill>
          <a:ln w="9525"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1636" tIns="40818" rIns="81636" bIns="40818" rtlCol="0" anchor="ctr"/>
          <a:lstStyle/>
          <a:p>
            <a:pPr algn="ctr"/>
            <a:endParaRPr lang="en-AU">
              <a:solidFill>
                <a:schemeClr val="tx1"/>
              </a:solidFill>
            </a:endParaRPr>
          </a:p>
        </p:txBody>
      </p:sp>
      <p:sp>
        <p:nvSpPr>
          <p:cNvPr id="161" name="TextBox 160"/>
          <p:cNvSpPr txBox="1"/>
          <p:nvPr/>
        </p:nvSpPr>
        <p:spPr>
          <a:xfrm>
            <a:off x="5777512" y="3241184"/>
            <a:ext cx="648072" cy="190112"/>
          </a:xfrm>
          <a:prstGeom prst="rect">
            <a:avLst/>
          </a:prstGeom>
          <a:noFill/>
        </p:spPr>
        <p:txBody>
          <a:bodyPr wrap="square" lIns="81636" tIns="40818" rIns="81636" bIns="40818" rtlCol="0">
            <a:spAutoFit/>
          </a:bodyPr>
          <a:lstStyle/>
          <a:p>
            <a:r>
              <a:rPr lang="en-AU" sz="700" dirty="0"/>
              <a:t>3 ½ Years </a:t>
            </a:r>
          </a:p>
        </p:txBody>
      </p:sp>
      <p:sp>
        <p:nvSpPr>
          <p:cNvPr id="163" name="Pie 94"/>
          <p:cNvSpPr/>
          <p:nvPr/>
        </p:nvSpPr>
        <p:spPr>
          <a:xfrm flipV="1">
            <a:off x="6436227" y="3167414"/>
            <a:ext cx="1376131" cy="549617"/>
          </a:xfrm>
          <a:prstGeom prst="pie">
            <a:avLst>
              <a:gd name="adj1" fmla="val 28794"/>
              <a:gd name="adj2" fmla="val 10786679"/>
            </a:avLst>
          </a:prstGeom>
          <a:solidFill>
            <a:schemeClr val="tx2">
              <a:lumMod val="60000"/>
              <a:lumOff val="40000"/>
            </a:schemeClr>
          </a:solidFill>
          <a:ln w="9525"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1636" tIns="40818" rIns="81636" bIns="40818" rtlCol="0" anchor="ctr"/>
          <a:lstStyle/>
          <a:p>
            <a:pPr algn="ctr"/>
            <a:endParaRPr lang="en-AU">
              <a:solidFill>
                <a:schemeClr val="tx1"/>
              </a:solidFill>
            </a:endParaRPr>
          </a:p>
        </p:txBody>
      </p:sp>
      <p:sp>
        <p:nvSpPr>
          <p:cNvPr id="170" name="TextBox 169"/>
          <p:cNvSpPr txBox="1"/>
          <p:nvPr/>
        </p:nvSpPr>
        <p:spPr>
          <a:xfrm>
            <a:off x="6724259" y="3238846"/>
            <a:ext cx="741648" cy="190155"/>
          </a:xfrm>
          <a:prstGeom prst="rect">
            <a:avLst/>
          </a:prstGeom>
          <a:noFill/>
        </p:spPr>
        <p:txBody>
          <a:bodyPr wrap="square" lIns="81636" tIns="40818" rIns="81636" bIns="40818" rtlCol="0">
            <a:spAutoFit/>
          </a:bodyPr>
          <a:lstStyle/>
          <a:p>
            <a:r>
              <a:rPr lang="en-AU" sz="700" dirty="0"/>
              <a:t>1000 Years </a:t>
            </a:r>
          </a:p>
        </p:txBody>
      </p:sp>
    </p:spTree>
    <p:extLst>
      <p:ext uri="{BB962C8B-B14F-4D97-AF65-F5344CB8AC3E}">
        <p14:creationId xmlns:p14="http://schemas.microsoft.com/office/powerpoint/2010/main" val="8611550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00"/>
                                        <p:tgtEl>
                                          <p:spTgt spid="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4"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2" grpId="0"/>
      <p:bldP spid="107" grpId="0"/>
      <p:bldP spid="108" grpId="0"/>
      <p:bldP spid="110" grpId="0"/>
      <p:bldP spid="119" grpId="0"/>
      <p:bldP spid="16" grpId="0"/>
      <p:bldP spid="124" grpId="0"/>
      <p:bldP spid="132" grpId="0"/>
      <p:bldP spid="134" grpId="0"/>
      <p:bldP spid="137" grpId="0"/>
      <p:bldP spid="151" grpId="0" animBg="1"/>
      <p:bldP spid="153" grpId="0" animBg="1"/>
      <p:bldP spid="154" grpId="0" animBg="1"/>
      <p:bldP spid="160" grpId="0" animBg="1"/>
      <p:bldP spid="163" grpId="0" animBg="1"/>
      <p:bldP spid="170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AU" b="1" baseline="30000" dirty="0"/>
              <a:t>25 </a:t>
            </a:r>
            <a:r>
              <a:rPr lang="en-AU" dirty="0"/>
              <a:t>“Know therefore and understand,</a:t>
            </a:r>
            <a:br>
              <a:rPr lang="en-AU" dirty="0"/>
            </a:br>
            <a:r>
              <a:rPr lang="en-AU" i="1" dirty="0"/>
              <a:t>That</a:t>
            </a:r>
            <a:r>
              <a:rPr lang="en-AU" dirty="0"/>
              <a:t> from the going forth of </a:t>
            </a:r>
          </a:p>
          <a:p>
            <a:pPr marL="0" indent="0">
              <a:buNone/>
            </a:pPr>
            <a:r>
              <a:rPr lang="en-AU" dirty="0"/>
              <a:t>     </a:t>
            </a:r>
            <a:r>
              <a:rPr lang="en-AU" u="sng" dirty="0"/>
              <a:t>the command</a:t>
            </a:r>
            <a:br>
              <a:rPr lang="en-AU" dirty="0"/>
            </a:br>
            <a:r>
              <a:rPr lang="en-AU" dirty="0"/>
              <a:t>     </a:t>
            </a:r>
            <a:r>
              <a:rPr lang="en-AU" u="sng" dirty="0"/>
              <a:t>To restore and build Jerusalem</a:t>
            </a:r>
            <a:br>
              <a:rPr lang="en-AU" dirty="0"/>
            </a:br>
            <a:r>
              <a:rPr lang="en-AU" dirty="0"/>
              <a:t>     </a:t>
            </a:r>
            <a:r>
              <a:rPr lang="en-AU" u="sng" dirty="0"/>
              <a:t>Until Messiah the Prince,</a:t>
            </a:r>
            <a:br>
              <a:rPr lang="en-AU" dirty="0"/>
            </a:br>
            <a:r>
              <a:rPr lang="en-AU" i="1" dirty="0"/>
              <a:t>There shall be</a:t>
            </a:r>
            <a:r>
              <a:rPr lang="en-AU" dirty="0"/>
              <a:t> </a:t>
            </a:r>
            <a:r>
              <a:rPr lang="en-AU" b="1" dirty="0">
                <a:solidFill>
                  <a:srgbClr val="C00000"/>
                </a:solidFill>
              </a:rPr>
              <a:t>seven weeks </a:t>
            </a:r>
            <a:r>
              <a:rPr lang="en-AU" dirty="0"/>
              <a:t>and</a:t>
            </a:r>
            <a:r>
              <a:rPr lang="en-AU" dirty="0">
                <a:solidFill>
                  <a:srgbClr val="C00000"/>
                </a:solidFill>
              </a:rPr>
              <a:t> </a:t>
            </a:r>
          </a:p>
          <a:p>
            <a:pPr marL="0" indent="0">
              <a:buNone/>
            </a:pPr>
            <a:r>
              <a:rPr lang="en-AU" dirty="0">
                <a:solidFill>
                  <a:srgbClr val="C00000"/>
                </a:solidFill>
              </a:rPr>
              <a:t>                         </a:t>
            </a:r>
            <a:r>
              <a:rPr lang="en-AU" b="1" dirty="0">
                <a:solidFill>
                  <a:srgbClr val="C00000"/>
                </a:solidFill>
              </a:rPr>
              <a:t>sixty-two weeks</a:t>
            </a:r>
            <a:r>
              <a:rPr lang="en-AU" dirty="0"/>
              <a:t>;</a:t>
            </a:r>
            <a:br>
              <a:rPr lang="en-AU" dirty="0"/>
            </a:br>
            <a:r>
              <a:rPr lang="en-AU" dirty="0"/>
              <a:t>The street shall be built again, and the wall,</a:t>
            </a:r>
            <a:br>
              <a:rPr lang="en-AU" dirty="0"/>
            </a:br>
            <a:r>
              <a:rPr lang="en-AU" dirty="0"/>
              <a:t>Even in troublesome times.</a:t>
            </a:r>
          </a:p>
          <a:p>
            <a:endParaRPr lang="en-A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450E5F0-642C-D84D-B843-FA83ED33C589}"/>
              </a:ext>
            </a:extLst>
          </p:cNvPr>
          <p:cNvSpPr txBox="1"/>
          <p:nvPr/>
        </p:nvSpPr>
        <p:spPr>
          <a:xfrm>
            <a:off x="7220014" y="1986806"/>
            <a:ext cx="1756828" cy="206210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>
                <a:solidFill>
                  <a:srgbClr val="C00000"/>
                </a:solidFill>
              </a:rPr>
              <a:t>The </a:t>
            </a:r>
          </a:p>
          <a:p>
            <a:r>
              <a:rPr lang="en-US" sz="3200" b="1" dirty="0">
                <a:solidFill>
                  <a:srgbClr val="C00000"/>
                </a:solidFill>
              </a:rPr>
              <a:t>decree </a:t>
            </a:r>
          </a:p>
          <a:p>
            <a:r>
              <a:rPr lang="en-US" sz="3200" b="1" dirty="0">
                <a:solidFill>
                  <a:srgbClr val="C00000"/>
                </a:solidFill>
              </a:rPr>
              <a:t>of King </a:t>
            </a:r>
          </a:p>
          <a:p>
            <a:r>
              <a:rPr lang="en-US" sz="3200" b="1" dirty="0">
                <a:solidFill>
                  <a:srgbClr val="C00000"/>
                </a:solidFill>
              </a:rPr>
              <a:t>Cyrus</a:t>
            </a:r>
          </a:p>
        </p:txBody>
      </p:sp>
      <p:sp>
        <p:nvSpPr>
          <p:cNvPr id="5" name="Right Brace 4">
            <a:extLst>
              <a:ext uri="{FF2B5EF4-FFF2-40B4-BE49-F238E27FC236}">
                <a16:creationId xmlns:a16="http://schemas.microsoft.com/office/drawing/2014/main" id="{21DF3A66-696B-7D43-A5C1-909886B19E22}"/>
              </a:ext>
            </a:extLst>
          </p:cNvPr>
          <p:cNvSpPr/>
          <p:nvPr/>
        </p:nvSpPr>
        <p:spPr>
          <a:xfrm>
            <a:off x="6732240" y="1916832"/>
            <a:ext cx="504056" cy="2448272"/>
          </a:xfrm>
          <a:prstGeom prst="rightBrac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62696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/>
          </p:nvPr>
        </p:nvGraphicFramePr>
        <p:xfrm>
          <a:off x="-756592" y="608687"/>
          <a:ext cx="8200935" cy="3600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cxnSp>
        <p:nvCxnSpPr>
          <p:cNvPr id="21" name="Straight Connector 20"/>
          <p:cNvCxnSpPr/>
          <p:nvPr/>
        </p:nvCxnSpPr>
        <p:spPr>
          <a:xfrm>
            <a:off x="387555" y="1268760"/>
            <a:ext cx="0" cy="4320480"/>
          </a:xfrm>
          <a:prstGeom prst="line">
            <a:avLst/>
          </a:prstGeom>
          <a:ln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Connector 72"/>
          <p:cNvCxnSpPr/>
          <p:nvPr/>
        </p:nvCxnSpPr>
        <p:spPr>
          <a:xfrm>
            <a:off x="3123859" y="2276872"/>
            <a:ext cx="1080120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7" name="TextBox 76"/>
          <p:cNvSpPr txBox="1"/>
          <p:nvPr/>
        </p:nvSpPr>
        <p:spPr>
          <a:xfrm>
            <a:off x="3604537" y="2329102"/>
            <a:ext cx="1949921" cy="621042"/>
          </a:xfrm>
          <a:prstGeom prst="rect">
            <a:avLst/>
          </a:prstGeom>
          <a:noFill/>
        </p:spPr>
        <p:txBody>
          <a:bodyPr wrap="square" lIns="81636" tIns="40818" rIns="81636" bIns="40818" rtlCol="0">
            <a:spAutoFit/>
          </a:bodyPr>
          <a:lstStyle/>
          <a:p>
            <a:pPr marL="171450" indent="-72000">
              <a:buFont typeface="Arial" panose="020B0604020202020204" pitchFamily="34" charset="0"/>
              <a:buChar char="•"/>
            </a:pPr>
            <a:r>
              <a:rPr lang="en-AU" sz="700" dirty="0"/>
              <a:t>Crucified for our sins, transgressions</a:t>
            </a:r>
          </a:p>
          <a:p>
            <a:pPr marL="171450" indent="-72000">
              <a:buFont typeface="Arial" panose="020B0604020202020204" pitchFamily="34" charset="0"/>
              <a:buChar char="•"/>
            </a:pPr>
            <a:r>
              <a:rPr lang="en-AU" sz="700" dirty="0"/>
              <a:t>Messiah cut off</a:t>
            </a:r>
          </a:p>
          <a:p>
            <a:pPr marL="171450" indent="-72000">
              <a:buFont typeface="Arial" panose="020B0604020202020204" pitchFamily="34" charset="0"/>
              <a:buChar char="•"/>
            </a:pPr>
            <a:r>
              <a:rPr lang="en-AU" sz="700" dirty="0"/>
              <a:t>Makes reconciliation</a:t>
            </a:r>
          </a:p>
          <a:p>
            <a:pPr marL="171450" indent="-72000">
              <a:buFont typeface="Arial" panose="020B0604020202020204" pitchFamily="34" charset="0"/>
              <a:buChar char="•"/>
            </a:pPr>
            <a:r>
              <a:rPr lang="en-AU" sz="700" dirty="0"/>
              <a:t>Midst of the week</a:t>
            </a:r>
          </a:p>
          <a:p>
            <a:pPr marL="171450" indent="-72000">
              <a:buFont typeface="Arial" panose="020B0604020202020204" pitchFamily="34" charset="0"/>
              <a:buChar char="•"/>
            </a:pPr>
            <a:r>
              <a:rPr lang="en-AU" sz="700" dirty="0"/>
              <a:t>Cause sacrifice &amp; oblation to cease</a:t>
            </a:r>
          </a:p>
        </p:txBody>
      </p:sp>
      <p:sp>
        <p:nvSpPr>
          <p:cNvPr id="127" name="TextBox 126"/>
          <p:cNvSpPr txBox="1"/>
          <p:nvPr/>
        </p:nvSpPr>
        <p:spPr>
          <a:xfrm>
            <a:off x="6425584" y="836712"/>
            <a:ext cx="1601516" cy="821097"/>
          </a:xfrm>
          <a:prstGeom prst="rect">
            <a:avLst/>
          </a:prstGeom>
          <a:noFill/>
        </p:spPr>
        <p:txBody>
          <a:bodyPr wrap="square" lIns="81636" tIns="40818" rIns="81636" bIns="40818" rtlCol="0">
            <a:spAutoFit/>
          </a:bodyPr>
          <a:lstStyle/>
          <a:p>
            <a:r>
              <a:rPr lang="en-AU" sz="2400" b="1" dirty="0"/>
              <a:t>2</a:t>
            </a:r>
            <a:r>
              <a:rPr lang="en-AU" sz="2400" b="1" baseline="30000" dirty="0"/>
              <a:t>nd</a:t>
            </a:r>
            <a:endParaRPr lang="en-AU" sz="2400" b="1" dirty="0"/>
          </a:p>
          <a:p>
            <a:r>
              <a:rPr lang="en-AU" sz="2400" b="1" dirty="0"/>
              <a:t>COMING</a:t>
            </a:r>
          </a:p>
        </p:txBody>
      </p:sp>
      <p:cxnSp>
        <p:nvCxnSpPr>
          <p:cNvPr id="69" name="Straight Connector 68"/>
          <p:cNvCxnSpPr/>
          <p:nvPr/>
        </p:nvCxnSpPr>
        <p:spPr>
          <a:xfrm>
            <a:off x="7812360" y="1268761"/>
            <a:ext cx="0" cy="4367311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Connector 71"/>
          <p:cNvCxnSpPr/>
          <p:nvPr/>
        </p:nvCxnSpPr>
        <p:spPr>
          <a:xfrm>
            <a:off x="1107635" y="1268760"/>
            <a:ext cx="0" cy="4320480"/>
          </a:xfrm>
          <a:prstGeom prst="line">
            <a:avLst/>
          </a:prstGeom>
          <a:ln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Straight Connector 73"/>
          <p:cNvCxnSpPr/>
          <p:nvPr/>
        </p:nvCxnSpPr>
        <p:spPr>
          <a:xfrm>
            <a:off x="1827715" y="1912490"/>
            <a:ext cx="0" cy="3524457"/>
          </a:xfrm>
          <a:prstGeom prst="line">
            <a:avLst/>
          </a:prstGeom>
          <a:ln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Straight Connector 74"/>
          <p:cNvCxnSpPr/>
          <p:nvPr/>
        </p:nvCxnSpPr>
        <p:spPr>
          <a:xfrm>
            <a:off x="3051851" y="1268760"/>
            <a:ext cx="0" cy="4320480"/>
          </a:xfrm>
          <a:prstGeom prst="line">
            <a:avLst/>
          </a:prstGeom>
          <a:ln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Straight Connector 75"/>
          <p:cNvCxnSpPr/>
          <p:nvPr/>
        </p:nvCxnSpPr>
        <p:spPr>
          <a:xfrm>
            <a:off x="5644139" y="1268760"/>
            <a:ext cx="0" cy="4320480"/>
          </a:xfrm>
          <a:prstGeom prst="line">
            <a:avLst/>
          </a:prstGeom>
          <a:ln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Straight Connector 78"/>
          <p:cNvCxnSpPr/>
          <p:nvPr/>
        </p:nvCxnSpPr>
        <p:spPr>
          <a:xfrm>
            <a:off x="6436227" y="1268760"/>
            <a:ext cx="0" cy="4320480"/>
          </a:xfrm>
          <a:prstGeom prst="line">
            <a:avLst/>
          </a:prstGeom>
          <a:ln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2" name="Pie 81"/>
          <p:cNvSpPr/>
          <p:nvPr/>
        </p:nvSpPr>
        <p:spPr>
          <a:xfrm flipV="1">
            <a:off x="1827715" y="3167415"/>
            <a:ext cx="1224136" cy="523171"/>
          </a:xfrm>
          <a:prstGeom prst="pie">
            <a:avLst>
              <a:gd name="adj1" fmla="val 1"/>
              <a:gd name="adj2" fmla="val 10786679"/>
            </a:avLst>
          </a:prstGeom>
          <a:noFill/>
          <a:ln w="9525"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1636" tIns="40818" rIns="81636" bIns="40818" rtlCol="0" anchor="ctr"/>
          <a:lstStyle/>
          <a:p>
            <a:pPr algn="ctr"/>
            <a:endParaRPr lang="en-AU">
              <a:solidFill>
                <a:schemeClr val="tx1"/>
              </a:solidFill>
            </a:endParaRPr>
          </a:p>
        </p:txBody>
      </p:sp>
      <p:sp>
        <p:nvSpPr>
          <p:cNvPr id="84" name="Pie 83"/>
          <p:cNvSpPr/>
          <p:nvPr/>
        </p:nvSpPr>
        <p:spPr>
          <a:xfrm flipV="1">
            <a:off x="1107635" y="3176230"/>
            <a:ext cx="720080" cy="505540"/>
          </a:xfrm>
          <a:prstGeom prst="pie">
            <a:avLst>
              <a:gd name="adj1" fmla="val 1"/>
              <a:gd name="adj2" fmla="val 10786679"/>
            </a:avLst>
          </a:prstGeom>
          <a:noFill/>
          <a:ln w="9525"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1636" tIns="40818" rIns="81636" bIns="40818" rtlCol="0" anchor="ctr"/>
          <a:lstStyle/>
          <a:p>
            <a:pPr algn="ctr"/>
            <a:endParaRPr lang="en-AU">
              <a:solidFill>
                <a:schemeClr val="tx1"/>
              </a:solidFill>
            </a:endParaRPr>
          </a:p>
        </p:txBody>
      </p:sp>
      <p:sp>
        <p:nvSpPr>
          <p:cNvPr id="85" name="Pie 84"/>
          <p:cNvSpPr/>
          <p:nvPr/>
        </p:nvSpPr>
        <p:spPr>
          <a:xfrm flipV="1">
            <a:off x="387555" y="3176230"/>
            <a:ext cx="720080" cy="505540"/>
          </a:xfrm>
          <a:prstGeom prst="pie">
            <a:avLst>
              <a:gd name="adj1" fmla="val 1"/>
              <a:gd name="adj2" fmla="val 10786679"/>
            </a:avLst>
          </a:prstGeom>
          <a:noFill/>
          <a:ln w="9525"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1636" tIns="40818" rIns="81636" bIns="40818" rtlCol="0" anchor="ctr"/>
          <a:lstStyle/>
          <a:p>
            <a:pPr algn="ctr"/>
            <a:endParaRPr lang="en-AU">
              <a:solidFill>
                <a:schemeClr val="tx1"/>
              </a:solidFill>
            </a:endParaRPr>
          </a:p>
        </p:txBody>
      </p:sp>
      <p:sp>
        <p:nvSpPr>
          <p:cNvPr id="90" name="Pie 89"/>
          <p:cNvSpPr/>
          <p:nvPr/>
        </p:nvSpPr>
        <p:spPr>
          <a:xfrm flipV="1">
            <a:off x="3051851" y="3219850"/>
            <a:ext cx="542156" cy="421208"/>
          </a:xfrm>
          <a:prstGeom prst="pie">
            <a:avLst>
              <a:gd name="adj1" fmla="val 1"/>
              <a:gd name="adj2" fmla="val 10786679"/>
            </a:avLst>
          </a:prstGeom>
          <a:noFill/>
          <a:ln w="9525"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1636" tIns="40818" rIns="81636" bIns="40818" rtlCol="0" anchor="ctr"/>
          <a:lstStyle/>
          <a:p>
            <a:pPr algn="ctr"/>
            <a:endParaRPr lang="en-AU">
              <a:solidFill>
                <a:schemeClr val="tx1"/>
              </a:solidFill>
            </a:endParaRPr>
          </a:p>
        </p:txBody>
      </p:sp>
      <p:cxnSp>
        <p:nvCxnSpPr>
          <p:cNvPr id="93" name="Straight Connector 92"/>
          <p:cNvCxnSpPr/>
          <p:nvPr/>
        </p:nvCxnSpPr>
        <p:spPr>
          <a:xfrm>
            <a:off x="3627915" y="1588178"/>
            <a:ext cx="0" cy="4001062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5" name="Pie 94"/>
          <p:cNvSpPr/>
          <p:nvPr/>
        </p:nvSpPr>
        <p:spPr>
          <a:xfrm flipV="1">
            <a:off x="6436227" y="3167414"/>
            <a:ext cx="1376131" cy="549617"/>
          </a:xfrm>
          <a:prstGeom prst="pie">
            <a:avLst>
              <a:gd name="adj1" fmla="val 28794"/>
              <a:gd name="adj2" fmla="val 10786679"/>
            </a:avLst>
          </a:prstGeom>
          <a:noFill/>
          <a:ln w="9525"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1636" tIns="40818" rIns="81636" bIns="40818" rtlCol="0" anchor="ctr"/>
          <a:lstStyle/>
          <a:p>
            <a:pPr algn="ctr"/>
            <a:endParaRPr lang="en-AU">
              <a:solidFill>
                <a:schemeClr val="tx1"/>
              </a:solidFill>
            </a:endParaRPr>
          </a:p>
        </p:txBody>
      </p:sp>
      <p:sp>
        <p:nvSpPr>
          <p:cNvPr id="97" name="TextBox 96"/>
          <p:cNvSpPr txBox="1"/>
          <p:nvPr/>
        </p:nvSpPr>
        <p:spPr>
          <a:xfrm>
            <a:off x="387555" y="2276872"/>
            <a:ext cx="705685" cy="821097"/>
          </a:xfrm>
          <a:prstGeom prst="rect">
            <a:avLst/>
          </a:prstGeom>
          <a:noFill/>
        </p:spPr>
        <p:txBody>
          <a:bodyPr wrap="square" lIns="81636" tIns="40818" rIns="81636" bIns="40818" rtlCol="0">
            <a:spAutoFit/>
          </a:bodyPr>
          <a:lstStyle/>
          <a:p>
            <a:pPr algn="ctr"/>
            <a:r>
              <a:rPr lang="en-AU" sz="2400" dirty="0"/>
              <a:t>70 </a:t>
            </a:r>
            <a:br>
              <a:rPr lang="en-AU" sz="2400" dirty="0"/>
            </a:br>
            <a:r>
              <a:rPr lang="en-AU" sz="2400" dirty="0" err="1"/>
              <a:t>Yrs</a:t>
            </a:r>
            <a:r>
              <a:rPr lang="en-AU" sz="2400" dirty="0"/>
              <a:t> </a:t>
            </a:r>
          </a:p>
        </p:txBody>
      </p:sp>
      <p:sp>
        <p:nvSpPr>
          <p:cNvPr id="98" name="TextBox 97"/>
          <p:cNvSpPr txBox="1"/>
          <p:nvPr/>
        </p:nvSpPr>
        <p:spPr>
          <a:xfrm>
            <a:off x="1194079" y="3238846"/>
            <a:ext cx="633636" cy="190155"/>
          </a:xfrm>
          <a:prstGeom prst="rect">
            <a:avLst/>
          </a:prstGeom>
          <a:noFill/>
        </p:spPr>
        <p:txBody>
          <a:bodyPr wrap="square" lIns="81636" tIns="40818" rIns="81636" bIns="40818" rtlCol="0">
            <a:spAutoFit/>
          </a:bodyPr>
          <a:lstStyle/>
          <a:p>
            <a:r>
              <a:rPr lang="en-AU" sz="700" dirty="0"/>
              <a:t>49 Years </a:t>
            </a:r>
          </a:p>
        </p:txBody>
      </p:sp>
      <p:sp>
        <p:nvSpPr>
          <p:cNvPr id="99" name="TextBox 98"/>
          <p:cNvSpPr txBox="1"/>
          <p:nvPr/>
        </p:nvSpPr>
        <p:spPr>
          <a:xfrm>
            <a:off x="2187755" y="3238846"/>
            <a:ext cx="633636" cy="190155"/>
          </a:xfrm>
          <a:prstGeom prst="rect">
            <a:avLst/>
          </a:prstGeom>
          <a:noFill/>
        </p:spPr>
        <p:txBody>
          <a:bodyPr wrap="square" lIns="81636" tIns="40818" rIns="81636" bIns="40818" rtlCol="0">
            <a:spAutoFit/>
          </a:bodyPr>
          <a:lstStyle/>
          <a:p>
            <a:r>
              <a:rPr lang="en-AU" sz="700" dirty="0"/>
              <a:t>434 Years </a:t>
            </a:r>
          </a:p>
        </p:txBody>
      </p:sp>
      <p:sp>
        <p:nvSpPr>
          <p:cNvPr id="100" name="TextBox 99"/>
          <p:cNvSpPr txBox="1"/>
          <p:nvPr/>
        </p:nvSpPr>
        <p:spPr>
          <a:xfrm>
            <a:off x="3051851" y="3238846"/>
            <a:ext cx="633636" cy="190155"/>
          </a:xfrm>
          <a:prstGeom prst="rect">
            <a:avLst/>
          </a:prstGeom>
          <a:noFill/>
        </p:spPr>
        <p:txBody>
          <a:bodyPr wrap="square" lIns="81636" tIns="40818" rIns="81636" bIns="40818" rtlCol="0">
            <a:spAutoFit/>
          </a:bodyPr>
          <a:lstStyle/>
          <a:p>
            <a:r>
              <a:rPr lang="en-AU" sz="700" dirty="0"/>
              <a:t>3 ½ Years </a:t>
            </a:r>
          </a:p>
        </p:txBody>
      </p:sp>
      <p:sp>
        <p:nvSpPr>
          <p:cNvPr id="109" name="TextBox 108"/>
          <p:cNvSpPr txBox="1"/>
          <p:nvPr/>
        </p:nvSpPr>
        <p:spPr>
          <a:xfrm>
            <a:off x="6724259" y="3238846"/>
            <a:ext cx="741648" cy="190155"/>
          </a:xfrm>
          <a:prstGeom prst="rect">
            <a:avLst/>
          </a:prstGeom>
          <a:noFill/>
        </p:spPr>
        <p:txBody>
          <a:bodyPr wrap="square" lIns="81636" tIns="40818" rIns="81636" bIns="40818" rtlCol="0">
            <a:spAutoFit/>
          </a:bodyPr>
          <a:lstStyle/>
          <a:p>
            <a:r>
              <a:rPr lang="en-AU" sz="700" dirty="0"/>
              <a:t>1000 Years </a:t>
            </a:r>
          </a:p>
        </p:txBody>
      </p:sp>
      <p:sp>
        <p:nvSpPr>
          <p:cNvPr id="113" name="TextBox 112"/>
          <p:cNvSpPr txBox="1"/>
          <p:nvPr/>
        </p:nvSpPr>
        <p:spPr>
          <a:xfrm>
            <a:off x="315547" y="3501008"/>
            <a:ext cx="864096" cy="513320"/>
          </a:xfrm>
          <a:prstGeom prst="rect">
            <a:avLst/>
          </a:prstGeom>
          <a:noFill/>
        </p:spPr>
        <p:txBody>
          <a:bodyPr wrap="square" lIns="81636" tIns="40818" rIns="81636" bIns="40818" rtlCol="0">
            <a:spAutoFit/>
          </a:bodyPr>
          <a:lstStyle/>
          <a:p>
            <a:pPr algn="ctr"/>
            <a:r>
              <a:rPr lang="en-AU" sz="700" dirty="0"/>
              <a:t>Babylonian</a:t>
            </a:r>
          </a:p>
          <a:p>
            <a:pPr algn="ctr"/>
            <a:r>
              <a:rPr lang="en-AU" sz="700" dirty="0"/>
              <a:t>Captivity</a:t>
            </a:r>
          </a:p>
          <a:p>
            <a:endParaRPr lang="en-AU" sz="700" dirty="0"/>
          </a:p>
          <a:p>
            <a:endParaRPr lang="en-AU" sz="700" dirty="0"/>
          </a:p>
        </p:txBody>
      </p:sp>
      <p:sp>
        <p:nvSpPr>
          <p:cNvPr id="114" name="TextBox 113"/>
          <p:cNvSpPr txBox="1"/>
          <p:nvPr/>
        </p:nvSpPr>
        <p:spPr>
          <a:xfrm>
            <a:off x="899592" y="3473160"/>
            <a:ext cx="1152129" cy="821097"/>
          </a:xfrm>
          <a:prstGeom prst="rect">
            <a:avLst/>
          </a:prstGeom>
          <a:noFill/>
        </p:spPr>
        <p:txBody>
          <a:bodyPr wrap="square" lIns="81636" tIns="40818" rIns="81636" bIns="40818" rtlCol="0">
            <a:spAutoFit/>
          </a:bodyPr>
          <a:lstStyle/>
          <a:p>
            <a:pPr algn="ctr"/>
            <a:r>
              <a:rPr lang="en-AU" sz="700" dirty="0"/>
              <a:t>Restoration</a:t>
            </a:r>
          </a:p>
          <a:p>
            <a:pPr algn="ctr"/>
            <a:r>
              <a:rPr lang="en-AU" sz="700" dirty="0"/>
              <a:t>Prophets</a:t>
            </a:r>
          </a:p>
          <a:p>
            <a:endParaRPr lang="en-AU" sz="700" dirty="0"/>
          </a:p>
          <a:p>
            <a:r>
              <a:rPr lang="en-AU" sz="700" dirty="0"/>
              <a:t> </a:t>
            </a:r>
          </a:p>
          <a:p>
            <a:r>
              <a:rPr lang="en-AU" sz="2000" dirty="0"/>
              <a:t>    </a:t>
            </a:r>
          </a:p>
        </p:txBody>
      </p:sp>
      <p:sp>
        <p:nvSpPr>
          <p:cNvPr id="120" name="TextBox 119"/>
          <p:cNvSpPr txBox="1"/>
          <p:nvPr/>
        </p:nvSpPr>
        <p:spPr>
          <a:xfrm>
            <a:off x="1971730" y="3501008"/>
            <a:ext cx="1222040" cy="405599"/>
          </a:xfrm>
          <a:prstGeom prst="rect">
            <a:avLst/>
          </a:prstGeom>
          <a:noFill/>
        </p:spPr>
        <p:txBody>
          <a:bodyPr wrap="square" lIns="81636" tIns="40818" rIns="81636" bIns="40818" rtlCol="0">
            <a:spAutoFit/>
          </a:bodyPr>
          <a:lstStyle/>
          <a:p>
            <a:pPr algn="ctr"/>
            <a:r>
              <a:rPr lang="en-AU" sz="700" dirty="0"/>
              <a:t>“The Silent Years”</a:t>
            </a:r>
          </a:p>
          <a:p>
            <a:pPr algn="ctr"/>
            <a:r>
              <a:rPr lang="en-AU" sz="700" dirty="0"/>
              <a:t>Prophets</a:t>
            </a:r>
          </a:p>
          <a:p>
            <a:endParaRPr lang="en-AU" sz="700" dirty="0"/>
          </a:p>
        </p:txBody>
      </p:sp>
      <p:sp>
        <p:nvSpPr>
          <p:cNvPr id="133" name="TextBox 132"/>
          <p:cNvSpPr txBox="1"/>
          <p:nvPr/>
        </p:nvSpPr>
        <p:spPr>
          <a:xfrm>
            <a:off x="3143726" y="3725909"/>
            <a:ext cx="2767066" cy="1190429"/>
          </a:xfrm>
          <a:prstGeom prst="rect">
            <a:avLst/>
          </a:prstGeom>
          <a:noFill/>
        </p:spPr>
        <p:txBody>
          <a:bodyPr wrap="square" lIns="81636" tIns="40818" rIns="81636" bIns="40818" rtlCol="0">
            <a:spAutoFit/>
          </a:bodyPr>
          <a:lstStyle/>
          <a:p>
            <a:pPr marL="256050" algn="ctr"/>
            <a:r>
              <a:rPr lang="en-AU" sz="2400" dirty="0"/>
              <a:t>Overspreading </a:t>
            </a:r>
            <a:br>
              <a:rPr lang="en-AU" sz="2400" dirty="0"/>
            </a:br>
            <a:r>
              <a:rPr lang="en-AU" sz="2400" dirty="0"/>
              <a:t>of </a:t>
            </a:r>
            <a:br>
              <a:rPr lang="en-AU" sz="2400" dirty="0"/>
            </a:br>
            <a:r>
              <a:rPr lang="en-AU" sz="2400" dirty="0"/>
              <a:t>Abominations</a:t>
            </a:r>
          </a:p>
        </p:txBody>
      </p:sp>
      <p:sp>
        <p:nvSpPr>
          <p:cNvPr id="44" name="Rounded Rectangle 43"/>
          <p:cNvSpPr/>
          <p:nvPr/>
        </p:nvSpPr>
        <p:spPr>
          <a:xfrm>
            <a:off x="315547" y="1418306"/>
            <a:ext cx="144016" cy="714550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45" name="Rounded Rectangle 144"/>
          <p:cNvSpPr/>
          <p:nvPr/>
        </p:nvSpPr>
        <p:spPr>
          <a:xfrm>
            <a:off x="2979843" y="1412776"/>
            <a:ext cx="146112" cy="1067318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46" name="TextBox 145"/>
          <p:cNvSpPr txBox="1"/>
          <p:nvPr/>
        </p:nvSpPr>
        <p:spPr>
          <a:xfrm>
            <a:off x="1035627" y="1196752"/>
            <a:ext cx="936104" cy="1067318"/>
          </a:xfrm>
          <a:prstGeom prst="rect">
            <a:avLst/>
          </a:prstGeom>
          <a:noFill/>
        </p:spPr>
        <p:txBody>
          <a:bodyPr wrap="square" lIns="81636" tIns="40818" rIns="81636" bIns="40818" rtlCol="0">
            <a:spAutoFit/>
          </a:bodyPr>
          <a:lstStyle/>
          <a:p>
            <a:r>
              <a:rPr lang="en-AU" sz="800" dirty="0"/>
              <a:t>FROM</a:t>
            </a:r>
          </a:p>
          <a:p>
            <a:r>
              <a:rPr lang="en-AU" sz="800" dirty="0"/>
              <a:t>BC457</a:t>
            </a:r>
          </a:p>
          <a:p>
            <a:r>
              <a:rPr lang="en-AU" sz="800" dirty="0"/>
              <a:t>Decree</a:t>
            </a:r>
          </a:p>
          <a:p>
            <a:r>
              <a:rPr lang="en-AU" sz="800" dirty="0"/>
              <a:t>Cyrus</a:t>
            </a:r>
          </a:p>
          <a:p>
            <a:r>
              <a:rPr lang="en-AU" sz="800" dirty="0"/>
              <a:t>Restore</a:t>
            </a:r>
          </a:p>
          <a:p>
            <a:r>
              <a:rPr lang="en-AU" sz="800" dirty="0"/>
              <a:t>Rebuilt</a:t>
            </a:r>
          </a:p>
          <a:p>
            <a:r>
              <a:rPr lang="en-AU" sz="800" dirty="0"/>
              <a:t>City</a:t>
            </a:r>
          </a:p>
          <a:p>
            <a:r>
              <a:rPr lang="en-AU" sz="800" dirty="0"/>
              <a:t>Sanctuary</a:t>
            </a:r>
          </a:p>
        </p:txBody>
      </p:sp>
      <p:sp>
        <p:nvSpPr>
          <p:cNvPr id="147" name="TextBox 146"/>
          <p:cNvSpPr txBox="1"/>
          <p:nvPr/>
        </p:nvSpPr>
        <p:spPr>
          <a:xfrm>
            <a:off x="1539683" y="1588178"/>
            <a:ext cx="936104" cy="328654"/>
          </a:xfrm>
          <a:prstGeom prst="rect">
            <a:avLst/>
          </a:prstGeom>
          <a:noFill/>
        </p:spPr>
        <p:txBody>
          <a:bodyPr wrap="square" lIns="81636" tIns="40818" rIns="81636" bIns="40818" rtlCol="0">
            <a:spAutoFit/>
          </a:bodyPr>
          <a:lstStyle/>
          <a:p>
            <a:r>
              <a:rPr lang="en-AU" sz="800" dirty="0"/>
              <a:t>BC408</a:t>
            </a:r>
          </a:p>
          <a:p>
            <a:r>
              <a:rPr lang="en-AU" sz="800" dirty="0"/>
              <a:t>Malachi</a:t>
            </a:r>
          </a:p>
        </p:txBody>
      </p:sp>
      <p:sp>
        <p:nvSpPr>
          <p:cNvPr id="156" name="Rounded Rectangle 155"/>
          <p:cNvSpPr/>
          <p:nvPr/>
        </p:nvSpPr>
        <p:spPr>
          <a:xfrm>
            <a:off x="5572131" y="1700809"/>
            <a:ext cx="144016" cy="184073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57" name="Rounded Rectangle 156"/>
          <p:cNvSpPr/>
          <p:nvPr/>
        </p:nvSpPr>
        <p:spPr>
          <a:xfrm>
            <a:off x="5572131" y="1412777"/>
            <a:ext cx="144016" cy="133536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66" name="Rounded Rectangle 165"/>
          <p:cNvSpPr/>
          <p:nvPr/>
        </p:nvSpPr>
        <p:spPr>
          <a:xfrm>
            <a:off x="2187755" y="2783694"/>
            <a:ext cx="504056" cy="357275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cxnSp>
        <p:nvCxnSpPr>
          <p:cNvPr id="168" name="Straight Connector 167"/>
          <p:cNvCxnSpPr/>
          <p:nvPr/>
        </p:nvCxnSpPr>
        <p:spPr>
          <a:xfrm>
            <a:off x="1107635" y="5445224"/>
            <a:ext cx="1944216" cy="0"/>
          </a:xfrm>
          <a:prstGeom prst="line">
            <a:avLst/>
          </a:prstGeom>
          <a:ln w="19050">
            <a:prstDash val="lgDash"/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9" name="Rounded Rectangle 168"/>
          <p:cNvSpPr/>
          <p:nvPr/>
        </p:nvSpPr>
        <p:spPr>
          <a:xfrm>
            <a:off x="1906941" y="5085185"/>
            <a:ext cx="504056" cy="357275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72" name="TextBox 171"/>
          <p:cNvSpPr txBox="1"/>
          <p:nvPr/>
        </p:nvSpPr>
        <p:spPr>
          <a:xfrm>
            <a:off x="1253852" y="5517232"/>
            <a:ext cx="1678556" cy="451765"/>
          </a:xfrm>
          <a:prstGeom prst="rect">
            <a:avLst/>
          </a:prstGeom>
          <a:noFill/>
        </p:spPr>
        <p:txBody>
          <a:bodyPr wrap="square" lIns="81636" tIns="40818" rIns="81636" bIns="40818" rtlCol="0">
            <a:spAutoFit/>
          </a:bodyPr>
          <a:lstStyle/>
          <a:p>
            <a:r>
              <a:rPr lang="en-AU" sz="2400" u="sng" dirty="0"/>
              <a:t>69 Weeks </a:t>
            </a:r>
          </a:p>
        </p:txBody>
      </p:sp>
      <p:sp>
        <p:nvSpPr>
          <p:cNvPr id="176" name="TextBox 175"/>
          <p:cNvSpPr txBox="1"/>
          <p:nvPr/>
        </p:nvSpPr>
        <p:spPr>
          <a:xfrm>
            <a:off x="4176110" y="2138787"/>
            <a:ext cx="936104" cy="190155"/>
          </a:xfrm>
          <a:prstGeom prst="rect">
            <a:avLst/>
          </a:prstGeom>
          <a:noFill/>
        </p:spPr>
        <p:txBody>
          <a:bodyPr wrap="square" lIns="81636" tIns="40818" rIns="81636" bIns="40818" rtlCol="0">
            <a:spAutoFit/>
          </a:bodyPr>
          <a:lstStyle/>
          <a:p>
            <a:pPr algn="ctr"/>
            <a:r>
              <a:rPr lang="en-AU" sz="700" dirty="0"/>
              <a:t>Is 58:12</a:t>
            </a:r>
          </a:p>
        </p:txBody>
      </p:sp>
      <p:sp>
        <p:nvSpPr>
          <p:cNvPr id="117" name="Pie 116"/>
          <p:cNvSpPr/>
          <p:nvPr/>
        </p:nvSpPr>
        <p:spPr>
          <a:xfrm flipV="1">
            <a:off x="3663152" y="3025045"/>
            <a:ext cx="1982961" cy="810817"/>
          </a:xfrm>
          <a:prstGeom prst="pie">
            <a:avLst>
              <a:gd name="adj1" fmla="val 21573801"/>
              <a:gd name="adj2" fmla="val 10786679"/>
            </a:avLst>
          </a:prstGeom>
          <a:noFill/>
          <a:ln w="9525"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1636" tIns="40818" rIns="81636" bIns="40818" rtlCol="0" anchor="ctr"/>
          <a:lstStyle/>
          <a:p>
            <a:pPr algn="ctr"/>
            <a:endParaRPr lang="en-AU">
              <a:solidFill>
                <a:schemeClr val="tx1"/>
              </a:solidFill>
            </a:endParaRPr>
          </a:p>
        </p:txBody>
      </p:sp>
      <p:sp>
        <p:nvSpPr>
          <p:cNvPr id="83" name="Pie 82"/>
          <p:cNvSpPr/>
          <p:nvPr/>
        </p:nvSpPr>
        <p:spPr>
          <a:xfrm flipV="1">
            <a:off x="5644140" y="3185129"/>
            <a:ext cx="792088" cy="505457"/>
          </a:xfrm>
          <a:prstGeom prst="pie">
            <a:avLst>
              <a:gd name="adj1" fmla="val 1"/>
              <a:gd name="adj2" fmla="val 10786679"/>
            </a:avLst>
          </a:prstGeom>
          <a:noFill/>
          <a:ln w="9525"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1636" tIns="40818" rIns="81636" bIns="40818" rtlCol="0" anchor="ctr"/>
          <a:lstStyle/>
          <a:p>
            <a:pPr algn="ctr"/>
            <a:endParaRPr lang="en-AU">
              <a:solidFill>
                <a:schemeClr val="tx1"/>
              </a:solidFill>
            </a:endParaRPr>
          </a:p>
        </p:txBody>
      </p:sp>
      <p:sp>
        <p:nvSpPr>
          <p:cNvPr id="86" name="TextBox 85"/>
          <p:cNvSpPr txBox="1"/>
          <p:nvPr/>
        </p:nvSpPr>
        <p:spPr>
          <a:xfrm>
            <a:off x="5777512" y="3238888"/>
            <a:ext cx="648072" cy="190112"/>
          </a:xfrm>
          <a:prstGeom prst="rect">
            <a:avLst/>
          </a:prstGeom>
          <a:noFill/>
        </p:spPr>
        <p:txBody>
          <a:bodyPr wrap="square" lIns="81636" tIns="40818" rIns="81636" bIns="40818" rtlCol="0">
            <a:spAutoFit/>
          </a:bodyPr>
          <a:lstStyle/>
          <a:p>
            <a:r>
              <a:rPr lang="en-AU" sz="700" dirty="0"/>
              <a:t>3 ½ Years </a:t>
            </a:r>
          </a:p>
        </p:txBody>
      </p:sp>
      <p:sp>
        <p:nvSpPr>
          <p:cNvPr id="87" name="TextBox 86"/>
          <p:cNvSpPr txBox="1"/>
          <p:nvPr/>
        </p:nvSpPr>
        <p:spPr>
          <a:xfrm>
            <a:off x="4030642" y="3137220"/>
            <a:ext cx="1514264" cy="190155"/>
          </a:xfrm>
          <a:prstGeom prst="rect">
            <a:avLst/>
          </a:prstGeom>
          <a:noFill/>
        </p:spPr>
        <p:txBody>
          <a:bodyPr wrap="square" lIns="81636" tIns="40818" rIns="81636" bIns="40818" rtlCol="0">
            <a:spAutoFit/>
          </a:bodyPr>
          <a:lstStyle/>
          <a:p>
            <a:r>
              <a:rPr lang="en-AU" sz="700" dirty="0"/>
              <a:t>The Church Age – 2000 years</a:t>
            </a:r>
          </a:p>
        </p:txBody>
      </p:sp>
      <p:sp>
        <p:nvSpPr>
          <p:cNvPr id="94" name="TextBox 93"/>
          <p:cNvSpPr txBox="1"/>
          <p:nvPr/>
        </p:nvSpPr>
        <p:spPr>
          <a:xfrm>
            <a:off x="906005" y="3832635"/>
            <a:ext cx="1152129" cy="821097"/>
          </a:xfrm>
          <a:prstGeom prst="rect">
            <a:avLst/>
          </a:prstGeom>
          <a:noFill/>
        </p:spPr>
        <p:txBody>
          <a:bodyPr wrap="square" lIns="81636" tIns="40818" rIns="81636" bIns="40818" rtlCol="0">
            <a:spAutoFit/>
          </a:bodyPr>
          <a:lstStyle/>
          <a:p>
            <a:pPr algn="ctr"/>
            <a:r>
              <a:rPr lang="en-AU" sz="2400" dirty="0"/>
              <a:t>7 </a:t>
            </a:r>
            <a:br>
              <a:rPr lang="en-AU" sz="2400" dirty="0"/>
            </a:br>
            <a:r>
              <a:rPr lang="en-AU" sz="2400" dirty="0"/>
              <a:t>WKS</a:t>
            </a:r>
            <a:endParaRPr lang="en-AU" sz="7200" dirty="0"/>
          </a:p>
        </p:txBody>
      </p:sp>
      <p:sp>
        <p:nvSpPr>
          <p:cNvPr id="103" name="TextBox 102"/>
          <p:cNvSpPr txBox="1"/>
          <p:nvPr/>
        </p:nvSpPr>
        <p:spPr>
          <a:xfrm>
            <a:off x="1899722" y="3861048"/>
            <a:ext cx="1152129" cy="821097"/>
          </a:xfrm>
          <a:prstGeom prst="rect">
            <a:avLst/>
          </a:prstGeom>
          <a:noFill/>
        </p:spPr>
        <p:txBody>
          <a:bodyPr wrap="square" lIns="81636" tIns="40818" rIns="81636" bIns="40818" rtlCol="0">
            <a:spAutoFit/>
          </a:bodyPr>
          <a:lstStyle/>
          <a:p>
            <a:pPr algn="ctr"/>
            <a:r>
              <a:rPr lang="en-AU" sz="2400" dirty="0"/>
              <a:t>62 </a:t>
            </a:r>
            <a:br>
              <a:rPr lang="en-AU" sz="2400" dirty="0"/>
            </a:br>
            <a:r>
              <a:rPr lang="en-AU" sz="2400" dirty="0"/>
              <a:t>WKS</a:t>
            </a:r>
            <a:endParaRPr lang="en-AU" sz="7200" dirty="0"/>
          </a:p>
        </p:txBody>
      </p:sp>
      <p:sp>
        <p:nvSpPr>
          <p:cNvPr id="104" name="TextBox 103"/>
          <p:cNvSpPr txBox="1"/>
          <p:nvPr/>
        </p:nvSpPr>
        <p:spPr>
          <a:xfrm>
            <a:off x="2980189" y="3856283"/>
            <a:ext cx="719734" cy="821097"/>
          </a:xfrm>
          <a:prstGeom prst="rect">
            <a:avLst/>
          </a:prstGeom>
          <a:noFill/>
        </p:spPr>
        <p:txBody>
          <a:bodyPr wrap="square" lIns="81636" tIns="40818" rIns="81636" bIns="40818" rtlCol="0">
            <a:spAutoFit/>
          </a:bodyPr>
          <a:lstStyle/>
          <a:p>
            <a:pPr algn="ctr"/>
            <a:r>
              <a:rPr lang="en-AU" sz="2400" dirty="0"/>
              <a:t>½</a:t>
            </a:r>
          </a:p>
          <a:p>
            <a:pPr algn="ctr"/>
            <a:r>
              <a:rPr lang="en-AU" sz="2400" dirty="0"/>
              <a:t>WK</a:t>
            </a:r>
            <a:endParaRPr lang="en-AU" sz="7200" dirty="0"/>
          </a:p>
        </p:txBody>
      </p:sp>
      <p:sp>
        <p:nvSpPr>
          <p:cNvPr id="106" name="TextBox 105"/>
          <p:cNvSpPr txBox="1"/>
          <p:nvPr/>
        </p:nvSpPr>
        <p:spPr>
          <a:xfrm>
            <a:off x="5644139" y="3861048"/>
            <a:ext cx="719734" cy="821097"/>
          </a:xfrm>
          <a:prstGeom prst="rect">
            <a:avLst/>
          </a:prstGeom>
          <a:noFill/>
        </p:spPr>
        <p:txBody>
          <a:bodyPr wrap="square" lIns="81636" tIns="40818" rIns="81636" bIns="40818" rtlCol="0">
            <a:spAutoFit/>
          </a:bodyPr>
          <a:lstStyle/>
          <a:p>
            <a:pPr algn="ctr"/>
            <a:r>
              <a:rPr lang="en-AU" sz="2400" dirty="0"/>
              <a:t>½</a:t>
            </a:r>
          </a:p>
          <a:p>
            <a:pPr algn="ctr"/>
            <a:r>
              <a:rPr lang="en-AU" sz="2400" dirty="0"/>
              <a:t>WK</a:t>
            </a:r>
            <a:endParaRPr lang="en-AU" sz="7200" dirty="0"/>
          </a:p>
        </p:txBody>
      </p:sp>
      <p:sp>
        <p:nvSpPr>
          <p:cNvPr id="107" name="TextBox 106"/>
          <p:cNvSpPr txBox="1"/>
          <p:nvPr/>
        </p:nvSpPr>
        <p:spPr>
          <a:xfrm>
            <a:off x="1122030" y="2278060"/>
            <a:ext cx="705685" cy="821097"/>
          </a:xfrm>
          <a:prstGeom prst="rect">
            <a:avLst/>
          </a:prstGeom>
          <a:noFill/>
        </p:spPr>
        <p:txBody>
          <a:bodyPr wrap="square" lIns="81636" tIns="40818" rIns="81636" bIns="40818" rtlCol="0">
            <a:spAutoFit/>
          </a:bodyPr>
          <a:lstStyle/>
          <a:p>
            <a:pPr algn="ctr"/>
            <a:r>
              <a:rPr lang="en-AU" sz="2400" dirty="0"/>
              <a:t>49 </a:t>
            </a:r>
            <a:br>
              <a:rPr lang="en-AU" sz="2400" dirty="0"/>
            </a:br>
            <a:r>
              <a:rPr lang="en-AU" sz="2400" dirty="0" err="1"/>
              <a:t>Yrs</a:t>
            </a:r>
            <a:r>
              <a:rPr lang="en-AU" sz="2400" dirty="0"/>
              <a:t> </a:t>
            </a:r>
          </a:p>
        </p:txBody>
      </p:sp>
      <p:sp>
        <p:nvSpPr>
          <p:cNvPr id="108" name="TextBox 107"/>
          <p:cNvSpPr txBox="1"/>
          <p:nvPr/>
        </p:nvSpPr>
        <p:spPr>
          <a:xfrm>
            <a:off x="2058134" y="2276872"/>
            <a:ext cx="705685" cy="821097"/>
          </a:xfrm>
          <a:prstGeom prst="rect">
            <a:avLst/>
          </a:prstGeom>
          <a:noFill/>
        </p:spPr>
        <p:txBody>
          <a:bodyPr wrap="square" lIns="81636" tIns="40818" rIns="81636" bIns="40818" rtlCol="0">
            <a:spAutoFit/>
          </a:bodyPr>
          <a:lstStyle/>
          <a:p>
            <a:pPr algn="ctr"/>
            <a:r>
              <a:rPr lang="en-AU" sz="2400" dirty="0"/>
              <a:t>434 </a:t>
            </a:r>
            <a:br>
              <a:rPr lang="en-AU" sz="2400" dirty="0"/>
            </a:br>
            <a:r>
              <a:rPr lang="en-AU" sz="2400" dirty="0" err="1"/>
              <a:t>Yrs</a:t>
            </a:r>
            <a:r>
              <a:rPr lang="en-AU" sz="2400" dirty="0"/>
              <a:t> </a:t>
            </a:r>
          </a:p>
        </p:txBody>
      </p:sp>
      <p:sp>
        <p:nvSpPr>
          <p:cNvPr id="110" name="TextBox 109"/>
          <p:cNvSpPr txBox="1"/>
          <p:nvPr/>
        </p:nvSpPr>
        <p:spPr>
          <a:xfrm>
            <a:off x="2944990" y="2270200"/>
            <a:ext cx="705685" cy="821097"/>
          </a:xfrm>
          <a:prstGeom prst="rect">
            <a:avLst/>
          </a:prstGeom>
          <a:noFill/>
        </p:spPr>
        <p:txBody>
          <a:bodyPr wrap="square" lIns="81636" tIns="40818" rIns="81636" bIns="40818" rtlCol="0">
            <a:spAutoFit/>
          </a:bodyPr>
          <a:lstStyle/>
          <a:p>
            <a:pPr algn="ctr"/>
            <a:r>
              <a:rPr lang="en-AU" sz="2400" dirty="0"/>
              <a:t>3½</a:t>
            </a:r>
          </a:p>
          <a:p>
            <a:pPr algn="ctr"/>
            <a:r>
              <a:rPr lang="en-AU" sz="2400" dirty="0"/>
              <a:t> </a:t>
            </a:r>
            <a:r>
              <a:rPr lang="en-AU" sz="2400" dirty="0" err="1"/>
              <a:t>Yrs</a:t>
            </a:r>
            <a:r>
              <a:rPr lang="en-AU" sz="2400" dirty="0"/>
              <a:t> </a:t>
            </a:r>
          </a:p>
        </p:txBody>
      </p:sp>
      <p:sp>
        <p:nvSpPr>
          <p:cNvPr id="119" name="TextBox 118"/>
          <p:cNvSpPr txBox="1"/>
          <p:nvPr/>
        </p:nvSpPr>
        <p:spPr>
          <a:xfrm>
            <a:off x="5658534" y="2276872"/>
            <a:ext cx="705685" cy="821097"/>
          </a:xfrm>
          <a:prstGeom prst="rect">
            <a:avLst/>
          </a:prstGeom>
          <a:noFill/>
        </p:spPr>
        <p:txBody>
          <a:bodyPr wrap="square" lIns="81636" tIns="40818" rIns="81636" bIns="40818" rtlCol="0">
            <a:spAutoFit/>
          </a:bodyPr>
          <a:lstStyle/>
          <a:p>
            <a:pPr algn="ctr"/>
            <a:r>
              <a:rPr lang="en-AU" sz="2400" dirty="0"/>
              <a:t>3½</a:t>
            </a:r>
          </a:p>
          <a:p>
            <a:pPr algn="ctr"/>
            <a:r>
              <a:rPr lang="en-AU" sz="2400" dirty="0"/>
              <a:t> </a:t>
            </a:r>
            <a:r>
              <a:rPr lang="en-AU" sz="2400" dirty="0" err="1"/>
              <a:t>Yrs</a:t>
            </a:r>
            <a:r>
              <a:rPr lang="en-AU" sz="2400" dirty="0"/>
              <a:t> 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762050" y="2589872"/>
            <a:ext cx="1490470" cy="1631216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en-AU" sz="2000" b="1" dirty="0"/>
              <a:t>NEW</a:t>
            </a:r>
          </a:p>
          <a:p>
            <a:r>
              <a:rPr lang="en-AU" sz="2000" b="1" dirty="0"/>
              <a:t>HEAVENS </a:t>
            </a:r>
          </a:p>
          <a:p>
            <a:r>
              <a:rPr lang="en-AU" sz="2000" b="1" dirty="0"/>
              <a:t>&amp; </a:t>
            </a:r>
          </a:p>
          <a:p>
            <a:r>
              <a:rPr lang="en-AU" sz="2000" b="1" dirty="0"/>
              <a:t>NEW</a:t>
            </a:r>
          </a:p>
          <a:p>
            <a:r>
              <a:rPr lang="en-AU" sz="2000" b="1" dirty="0"/>
              <a:t>EARTH</a:t>
            </a:r>
          </a:p>
        </p:txBody>
      </p:sp>
      <p:sp>
        <p:nvSpPr>
          <p:cNvPr id="124" name="TextBox 123"/>
          <p:cNvSpPr txBox="1"/>
          <p:nvPr/>
        </p:nvSpPr>
        <p:spPr>
          <a:xfrm>
            <a:off x="6314834" y="2276872"/>
            <a:ext cx="1353510" cy="821097"/>
          </a:xfrm>
          <a:prstGeom prst="rect">
            <a:avLst/>
          </a:prstGeom>
          <a:noFill/>
        </p:spPr>
        <p:txBody>
          <a:bodyPr wrap="square" lIns="81636" tIns="40818" rIns="81636" bIns="40818" rtlCol="0">
            <a:spAutoFit/>
          </a:bodyPr>
          <a:lstStyle/>
          <a:p>
            <a:pPr algn="ctr"/>
            <a:r>
              <a:rPr lang="en-AU" sz="2400" dirty="0"/>
              <a:t>1000</a:t>
            </a:r>
          </a:p>
          <a:p>
            <a:pPr algn="ctr"/>
            <a:r>
              <a:rPr lang="en-AU" sz="2400" dirty="0"/>
              <a:t> </a:t>
            </a:r>
            <a:r>
              <a:rPr lang="en-AU" sz="2400" dirty="0" err="1"/>
              <a:t>Yrs</a:t>
            </a:r>
            <a:r>
              <a:rPr lang="en-AU" sz="2400" dirty="0"/>
              <a:t> </a:t>
            </a:r>
          </a:p>
        </p:txBody>
      </p:sp>
      <p:sp>
        <p:nvSpPr>
          <p:cNvPr id="129" name="TextBox 128"/>
          <p:cNvSpPr txBox="1"/>
          <p:nvPr/>
        </p:nvSpPr>
        <p:spPr>
          <a:xfrm>
            <a:off x="3203848" y="852032"/>
            <a:ext cx="1601516" cy="821097"/>
          </a:xfrm>
          <a:prstGeom prst="rect">
            <a:avLst/>
          </a:prstGeom>
          <a:noFill/>
        </p:spPr>
        <p:txBody>
          <a:bodyPr wrap="square" lIns="81636" tIns="40818" rIns="81636" bIns="40818" rtlCol="0">
            <a:spAutoFit/>
          </a:bodyPr>
          <a:lstStyle/>
          <a:p>
            <a:r>
              <a:rPr lang="en-AU" sz="2400" b="1" dirty="0"/>
              <a:t>1</a:t>
            </a:r>
            <a:r>
              <a:rPr lang="en-AU" sz="2400" b="1" baseline="30000" dirty="0"/>
              <a:t>st</a:t>
            </a:r>
            <a:endParaRPr lang="en-AU" sz="2400" b="1" dirty="0"/>
          </a:p>
          <a:p>
            <a:r>
              <a:rPr lang="en-AU" sz="2400" b="1" dirty="0"/>
              <a:t>COMING</a:t>
            </a:r>
          </a:p>
        </p:txBody>
      </p:sp>
      <p:cxnSp>
        <p:nvCxnSpPr>
          <p:cNvPr id="18" name="Straight Connector 17"/>
          <p:cNvCxnSpPr/>
          <p:nvPr/>
        </p:nvCxnSpPr>
        <p:spPr>
          <a:xfrm>
            <a:off x="3297832" y="5445224"/>
            <a:ext cx="2706174" cy="0"/>
          </a:xfrm>
          <a:prstGeom prst="line">
            <a:avLst/>
          </a:prstGeom>
          <a:ln w="19050"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/>
          <p:nvPr/>
        </p:nvCxnSpPr>
        <p:spPr>
          <a:xfrm flipV="1">
            <a:off x="3297832" y="4941168"/>
            <a:ext cx="0" cy="501292"/>
          </a:xfrm>
          <a:prstGeom prst="straightConnector1">
            <a:avLst/>
          </a:prstGeom>
          <a:ln w="19050">
            <a:prstDash val="lg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1" name="Straight Arrow Connector 130"/>
          <p:cNvCxnSpPr/>
          <p:nvPr/>
        </p:nvCxnSpPr>
        <p:spPr>
          <a:xfrm flipV="1">
            <a:off x="6011376" y="4941168"/>
            <a:ext cx="784" cy="501292"/>
          </a:xfrm>
          <a:prstGeom prst="straightConnector1">
            <a:avLst/>
          </a:prstGeom>
          <a:ln w="19050">
            <a:prstDash val="lg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2" name="TextBox 131"/>
          <p:cNvSpPr txBox="1"/>
          <p:nvPr/>
        </p:nvSpPr>
        <p:spPr>
          <a:xfrm>
            <a:off x="4027049" y="5535546"/>
            <a:ext cx="1678556" cy="451765"/>
          </a:xfrm>
          <a:prstGeom prst="rect">
            <a:avLst/>
          </a:prstGeom>
          <a:noFill/>
        </p:spPr>
        <p:txBody>
          <a:bodyPr wrap="square" lIns="81636" tIns="40818" rIns="81636" bIns="40818" rtlCol="0">
            <a:spAutoFit/>
          </a:bodyPr>
          <a:lstStyle/>
          <a:p>
            <a:r>
              <a:rPr lang="en-AU" sz="2400" u="sng" dirty="0"/>
              <a:t>1 Week</a:t>
            </a:r>
          </a:p>
        </p:txBody>
      </p:sp>
      <p:sp>
        <p:nvSpPr>
          <p:cNvPr id="134" name="TextBox 133"/>
          <p:cNvSpPr txBox="1"/>
          <p:nvPr/>
        </p:nvSpPr>
        <p:spPr>
          <a:xfrm>
            <a:off x="3127061" y="5531172"/>
            <a:ext cx="345649" cy="451765"/>
          </a:xfrm>
          <a:prstGeom prst="rect">
            <a:avLst/>
          </a:prstGeom>
          <a:noFill/>
        </p:spPr>
        <p:txBody>
          <a:bodyPr wrap="square" lIns="81636" tIns="40818" rIns="81636" bIns="40818" rtlCol="0">
            <a:spAutoFit/>
          </a:bodyPr>
          <a:lstStyle/>
          <a:p>
            <a:r>
              <a:rPr lang="en-AU" sz="2400" dirty="0"/>
              <a:t>+</a:t>
            </a:r>
          </a:p>
        </p:txBody>
      </p:sp>
      <p:sp>
        <p:nvSpPr>
          <p:cNvPr id="137" name="TextBox 136"/>
          <p:cNvSpPr txBox="1"/>
          <p:nvPr/>
        </p:nvSpPr>
        <p:spPr>
          <a:xfrm>
            <a:off x="5399439" y="5521204"/>
            <a:ext cx="2184424" cy="451765"/>
          </a:xfrm>
          <a:prstGeom prst="rect">
            <a:avLst/>
          </a:prstGeom>
          <a:noFill/>
        </p:spPr>
        <p:txBody>
          <a:bodyPr wrap="square" lIns="81636" tIns="40818" rIns="81636" bIns="40818" rtlCol="0">
            <a:spAutoFit/>
          </a:bodyPr>
          <a:lstStyle/>
          <a:p>
            <a:r>
              <a:rPr lang="en-AU" sz="2400" b="1" dirty="0"/>
              <a:t>= 70 Weeks</a:t>
            </a:r>
          </a:p>
        </p:txBody>
      </p:sp>
      <p:sp>
        <p:nvSpPr>
          <p:cNvPr id="151" name="Pie 81"/>
          <p:cNvSpPr/>
          <p:nvPr/>
        </p:nvSpPr>
        <p:spPr>
          <a:xfrm flipV="1">
            <a:off x="1827715" y="3169711"/>
            <a:ext cx="1224136" cy="523171"/>
          </a:xfrm>
          <a:prstGeom prst="pie">
            <a:avLst>
              <a:gd name="adj1" fmla="val 1"/>
              <a:gd name="adj2" fmla="val 10786679"/>
            </a:avLst>
          </a:prstGeom>
          <a:solidFill>
            <a:schemeClr val="accent6">
              <a:lumMod val="75000"/>
            </a:schemeClr>
          </a:solidFill>
          <a:ln w="9525"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1636" tIns="40818" rIns="81636" bIns="40818" rtlCol="0" anchor="ctr"/>
          <a:lstStyle/>
          <a:p>
            <a:pPr algn="ctr"/>
            <a:endParaRPr lang="en-AU">
              <a:solidFill>
                <a:schemeClr val="tx1"/>
              </a:solidFill>
            </a:endParaRPr>
          </a:p>
        </p:txBody>
      </p:sp>
      <p:sp>
        <p:nvSpPr>
          <p:cNvPr id="153" name="Pie 83"/>
          <p:cNvSpPr/>
          <p:nvPr/>
        </p:nvSpPr>
        <p:spPr>
          <a:xfrm flipV="1">
            <a:off x="1107635" y="3178526"/>
            <a:ext cx="720080" cy="505540"/>
          </a:xfrm>
          <a:prstGeom prst="pie">
            <a:avLst>
              <a:gd name="adj1" fmla="val 1"/>
              <a:gd name="adj2" fmla="val 10786679"/>
            </a:avLst>
          </a:prstGeom>
          <a:solidFill>
            <a:schemeClr val="accent6">
              <a:lumMod val="75000"/>
            </a:schemeClr>
          </a:solidFill>
          <a:ln w="9525"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1636" tIns="40818" rIns="81636" bIns="40818" rtlCol="0" anchor="ctr"/>
          <a:lstStyle/>
          <a:p>
            <a:pPr algn="ctr"/>
            <a:endParaRPr lang="en-AU">
              <a:solidFill>
                <a:schemeClr val="tx1"/>
              </a:solidFill>
            </a:endParaRPr>
          </a:p>
        </p:txBody>
      </p:sp>
      <p:sp>
        <p:nvSpPr>
          <p:cNvPr id="154" name="Pie 89"/>
          <p:cNvSpPr/>
          <p:nvPr/>
        </p:nvSpPr>
        <p:spPr>
          <a:xfrm flipV="1">
            <a:off x="3051851" y="3222146"/>
            <a:ext cx="542156" cy="421208"/>
          </a:xfrm>
          <a:prstGeom prst="pie">
            <a:avLst>
              <a:gd name="adj1" fmla="val 1"/>
              <a:gd name="adj2" fmla="val 10786679"/>
            </a:avLst>
          </a:prstGeom>
          <a:solidFill>
            <a:schemeClr val="accent6">
              <a:lumMod val="75000"/>
            </a:schemeClr>
          </a:solidFill>
          <a:ln w="9525"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1636" tIns="40818" rIns="81636" bIns="40818" rtlCol="0" anchor="ctr"/>
          <a:lstStyle/>
          <a:p>
            <a:pPr algn="ctr"/>
            <a:endParaRPr lang="en-AU">
              <a:solidFill>
                <a:schemeClr val="tx1"/>
              </a:solidFill>
            </a:endParaRPr>
          </a:p>
        </p:txBody>
      </p:sp>
      <p:sp>
        <p:nvSpPr>
          <p:cNvPr id="155" name="TextBox 154"/>
          <p:cNvSpPr txBox="1"/>
          <p:nvPr/>
        </p:nvSpPr>
        <p:spPr>
          <a:xfrm>
            <a:off x="1194079" y="3241142"/>
            <a:ext cx="633636" cy="190155"/>
          </a:xfrm>
          <a:prstGeom prst="rect">
            <a:avLst/>
          </a:prstGeom>
          <a:noFill/>
        </p:spPr>
        <p:txBody>
          <a:bodyPr wrap="square" lIns="81636" tIns="40818" rIns="81636" bIns="40818" rtlCol="0">
            <a:spAutoFit/>
          </a:bodyPr>
          <a:lstStyle/>
          <a:p>
            <a:r>
              <a:rPr lang="en-AU" sz="700" dirty="0"/>
              <a:t>49 Years </a:t>
            </a:r>
          </a:p>
        </p:txBody>
      </p:sp>
      <p:sp>
        <p:nvSpPr>
          <p:cNvPr id="158" name="TextBox 157"/>
          <p:cNvSpPr txBox="1"/>
          <p:nvPr/>
        </p:nvSpPr>
        <p:spPr>
          <a:xfrm>
            <a:off x="2187755" y="3241142"/>
            <a:ext cx="633636" cy="190155"/>
          </a:xfrm>
          <a:prstGeom prst="rect">
            <a:avLst/>
          </a:prstGeom>
          <a:noFill/>
        </p:spPr>
        <p:txBody>
          <a:bodyPr wrap="square" lIns="81636" tIns="40818" rIns="81636" bIns="40818" rtlCol="0">
            <a:spAutoFit/>
          </a:bodyPr>
          <a:lstStyle/>
          <a:p>
            <a:r>
              <a:rPr lang="en-AU" sz="700" dirty="0"/>
              <a:t>434 Years </a:t>
            </a:r>
          </a:p>
        </p:txBody>
      </p:sp>
      <p:sp>
        <p:nvSpPr>
          <p:cNvPr id="159" name="TextBox 158"/>
          <p:cNvSpPr txBox="1"/>
          <p:nvPr/>
        </p:nvSpPr>
        <p:spPr>
          <a:xfrm>
            <a:off x="3051851" y="3241142"/>
            <a:ext cx="633636" cy="190155"/>
          </a:xfrm>
          <a:prstGeom prst="rect">
            <a:avLst/>
          </a:prstGeom>
          <a:noFill/>
        </p:spPr>
        <p:txBody>
          <a:bodyPr wrap="square" lIns="81636" tIns="40818" rIns="81636" bIns="40818" rtlCol="0">
            <a:spAutoFit/>
          </a:bodyPr>
          <a:lstStyle/>
          <a:p>
            <a:r>
              <a:rPr lang="en-AU" sz="700" dirty="0"/>
              <a:t>3 ½ Years </a:t>
            </a:r>
          </a:p>
        </p:txBody>
      </p:sp>
      <p:sp>
        <p:nvSpPr>
          <p:cNvPr id="160" name="Pie 82"/>
          <p:cNvSpPr/>
          <p:nvPr/>
        </p:nvSpPr>
        <p:spPr>
          <a:xfrm flipV="1">
            <a:off x="5644140" y="3187425"/>
            <a:ext cx="792088" cy="505457"/>
          </a:xfrm>
          <a:prstGeom prst="pie">
            <a:avLst>
              <a:gd name="adj1" fmla="val 1"/>
              <a:gd name="adj2" fmla="val 10786679"/>
            </a:avLst>
          </a:prstGeom>
          <a:solidFill>
            <a:schemeClr val="accent6">
              <a:lumMod val="75000"/>
            </a:schemeClr>
          </a:solidFill>
          <a:ln w="9525"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1636" tIns="40818" rIns="81636" bIns="40818" rtlCol="0" anchor="ctr"/>
          <a:lstStyle/>
          <a:p>
            <a:pPr algn="ctr"/>
            <a:endParaRPr lang="en-AU">
              <a:solidFill>
                <a:schemeClr val="tx1"/>
              </a:solidFill>
            </a:endParaRPr>
          </a:p>
        </p:txBody>
      </p:sp>
      <p:sp>
        <p:nvSpPr>
          <p:cNvPr id="161" name="TextBox 160"/>
          <p:cNvSpPr txBox="1"/>
          <p:nvPr/>
        </p:nvSpPr>
        <p:spPr>
          <a:xfrm>
            <a:off x="5777512" y="3241184"/>
            <a:ext cx="648072" cy="190112"/>
          </a:xfrm>
          <a:prstGeom prst="rect">
            <a:avLst/>
          </a:prstGeom>
          <a:noFill/>
        </p:spPr>
        <p:txBody>
          <a:bodyPr wrap="square" lIns="81636" tIns="40818" rIns="81636" bIns="40818" rtlCol="0">
            <a:spAutoFit/>
          </a:bodyPr>
          <a:lstStyle/>
          <a:p>
            <a:r>
              <a:rPr lang="en-AU" sz="700" dirty="0"/>
              <a:t>3 ½ Years </a:t>
            </a:r>
          </a:p>
        </p:txBody>
      </p:sp>
      <p:sp>
        <p:nvSpPr>
          <p:cNvPr id="163" name="Pie 94"/>
          <p:cNvSpPr/>
          <p:nvPr/>
        </p:nvSpPr>
        <p:spPr>
          <a:xfrm flipV="1">
            <a:off x="6436227" y="3167414"/>
            <a:ext cx="1376131" cy="549617"/>
          </a:xfrm>
          <a:prstGeom prst="pie">
            <a:avLst>
              <a:gd name="adj1" fmla="val 28794"/>
              <a:gd name="adj2" fmla="val 10786679"/>
            </a:avLst>
          </a:prstGeom>
          <a:solidFill>
            <a:schemeClr val="tx2">
              <a:lumMod val="60000"/>
              <a:lumOff val="40000"/>
            </a:schemeClr>
          </a:solidFill>
          <a:ln w="9525"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1636" tIns="40818" rIns="81636" bIns="40818" rtlCol="0" anchor="ctr"/>
          <a:lstStyle/>
          <a:p>
            <a:pPr algn="ctr"/>
            <a:endParaRPr lang="en-AU">
              <a:solidFill>
                <a:schemeClr val="tx1"/>
              </a:solidFill>
            </a:endParaRPr>
          </a:p>
        </p:txBody>
      </p:sp>
      <p:sp>
        <p:nvSpPr>
          <p:cNvPr id="170" name="TextBox 169"/>
          <p:cNvSpPr txBox="1"/>
          <p:nvPr/>
        </p:nvSpPr>
        <p:spPr>
          <a:xfrm>
            <a:off x="6724259" y="3238846"/>
            <a:ext cx="741648" cy="190155"/>
          </a:xfrm>
          <a:prstGeom prst="rect">
            <a:avLst/>
          </a:prstGeom>
          <a:noFill/>
        </p:spPr>
        <p:txBody>
          <a:bodyPr wrap="square" lIns="81636" tIns="40818" rIns="81636" bIns="40818" rtlCol="0">
            <a:spAutoFit/>
          </a:bodyPr>
          <a:lstStyle/>
          <a:p>
            <a:r>
              <a:rPr lang="en-AU" sz="700" dirty="0"/>
              <a:t>1000 Years </a:t>
            </a:r>
          </a:p>
        </p:txBody>
      </p:sp>
      <p:sp>
        <p:nvSpPr>
          <p:cNvPr id="81" name="Freeform 80">
            <a:extLst>
              <a:ext uri="{FF2B5EF4-FFF2-40B4-BE49-F238E27FC236}">
                <a16:creationId xmlns:a16="http://schemas.microsoft.com/office/drawing/2014/main" id="{3FD9BD0A-DA22-5B48-8CFC-07CD907208E9}"/>
              </a:ext>
            </a:extLst>
          </p:cNvPr>
          <p:cNvSpPr/>
          <p:nvPr/>
        </p:nvSpPr>
        <p:spPr>
          <a:xfrm>
            <a:off x="0" y="-99392"/>
            <a:ext cx="9144000" cy="6957392"/>
          </a:xfrm>
          <a:custGeom>
            <a:avLst/>
            <a:gdLst>
              <a:gd name="connsiteX0" fmla="*/ 0 w 9144000"/>
              <a:gd name="connsiteY0" fmla="*/ 0 h 6741368"/>
              <a:gd name="connsiteX1" fmla="*/ 1122030 w 9144000"/>
              <a:gd name="connsiteY1" fmla="*/ 0 h 6741368"/>
              <a:gd name="connsiteX2" fmla="*/ 1122030 w 9144000"/>
              <a:gd name="connsiteY2" fmla="*/ 6120680 h 6741368"/>
              <a:gd name="connsiteX3" fmla="*/ 3051851 w 9144000"/>
              <a:gd name="connsiteY3" fmla="*/ 6120680 h 6741368"/>
              <a:gd name="connsiteX4" fmla="*/ 3051851 w 9144000"/>
              <a:gd name="connsiteY4" fmla="*/ 0 h 6741368"/>
              <a:gd name="connsiteX5" fmla="*/ 9144000 w 9144000"/>
              <a:gd name="connsiteY5" fmla="*/ 0 h 6741368"/>
              <a:gd name="connsiteX6" fmla="*/ 9144000 w 9144000"/>
              <a:gd name="connsiteY6" fmla="*/ 6741368 h 6741368"/>
              <a:gd name="connsiteX7" fmla="*/ 0 w 9144000"/>
              <a:gd name="connsiteY7" fmla="*/ 6741368 h 67413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144000" h="6741368">
                <a:moveTo>
                  <a:pt x="0" y="0"/>
                </a:moveTo>
                <a:lnTo>
                  <a:pt x="1122030" y="0"/>
                </a:lnTo>
                <a:lnTo>
                  <a:pt x="1122030" y="6120680"/>
                </a:lnTo>
                <a:lnTo>
                  <a:pt x="3051851" y="6120680"/>
                </a:lnTo>
                <a:lnTo>
                  <a:pt x="3051851" y="0"/>
                </a:lnTo>
                <a:lnTo>
                  <a:pt x="9144000" y="0"/>
                </a:lnTo>
                <a:lnTo>
                  <a:pt x="9144000" y="6741368"/>
                </a:lnTo>
                <a:lnTo>
                  <a:pt x="0" y="6741368"/>
                </a:lnTo>
                <a:close/>
              </a:path>
            </a:pathLst>
          </a:custGeom>
          <a:solidFill>
            <a:srgbClr val="000000">
              <a:alpha val="70000"/>
            </a:srgb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52646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AU" b="1" baseline="30000" dirty="0"/>
              <a:t>26 </a:t>
            </a:r>
            <a:r>
              <a:rPr lang="en-AU" dirty="0"/>
              <a:t>“And after the sixty-two weeks</a:t>
            </a:r>
            <a:br>
              <a:rPr lang="en-AU" dirty="0"/>
            </a:br>
            <a:r>
              <a:rPr lang="en-AU" dirty="0"/>
              <a:t>Messiah shall be cut off, but not for Himself;</a:t>
            </a:r>
            <a:br>
              <a:rPr lang="en-AU" dirty="0"/>
            </a:br>
            <a:r>
              <a:rPr lang="en-AU" dirty="0"/>
              <a:t>And the people of the prince who is to come</a:t>
            </a:r>
            <a:br>
              <a:rPr lang="en-AU" dirty="0"/>
            </a:br>
            <a:r>
              <a:rPr lang="en-AU" dirty="0"/>
              <a:t>Shall destroy the city and the sanctuary.</a:t>
            </a:r>
            <a:br>
              <a:rPr lang="en-AU" dirty="0"/>
            </a:br>
            <a:r>
              <a:rPr lang="en-AU" dirty="0"/>
              <a:t>The end of it </a:t>
            </a:r>
            <a:r>
              <a:rPr lang="en-AU" i="1" dirty="0"/>
              <a:t>shall be</a:t>
            </a:r>
            <a:r>
              <a:rPr lang="en-AU" dirty="0"/>
              <a:t> with a flood,</a:t>
            </a:r>
            <a:br>
              <a:rPr lang="en-AU" dirty="0"/>
            </a:br>
            <a:r>
              <a:rPr lang="en-AU" dirty="0"/>
              <a:t>And till the end of the war desolations are determined.</a:t>
            </a:r>
            <a:br>
              <a:rPr lang="en-AU" dirty="0"/>
            </a:b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84483957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1207293"/>
            <a:ext cx="8712968" cy="459797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AU" b="1" baseline="30000" dirty="0"/>
              <a:t>27 </a:t>
            </a:r>
            <a:r>
              <a:rPr lang="en-AU" dirty="0"/>
              <a:t>Then he shall confirm a covenant with many for </a:t>
            </a:r>
            <a:r>
              <a:rPr lang="en-AU" b="1" u="sng" dirty="0"/>
              <a:t>one week</a:t>
            </a:r>
            <a:r>
              <a:rPr lang="en-AU" b="1" dirty="0">
                <a:solidFill>
                  <a:srgbClr val="C00000"/>
                </a:solidFill>
              </a:rPr>
              <a:t> (7 years)</a:t>
            </a:r>
            <a:r>
              <a:rPr lang="en-AU" dirty="0">
                <a:solidFill>
                  <a:srgbClr val="C00000"/>
                </a:solidFill>
              </a:rPr>
              <a:t>;</a:t>
            </a:r>
            <a:br>
              <a:rPr lang="en-AU" dirty="0"/>
            </a:br>
            <a:r>
              <a:rPr lang="en-AU" dirty="0"/>
              <a:t>But in the                         </a:t>
            </a:r>
            <a:r>
              <a:rPr lang="en-AU" b="1" dirty="0"/>
              <a:t>middle of the week</a:t>
            </a:r>
            <a:br>
              <a:rPr lang="en-AU" dirty="0"/>
            </a:br>
            <a:r>
              <a:rPr lang="en-AU" dirty="0"/>
              <a:t>He shall bring                  </a:t>
            </a:r>
            <a:r>
              <a:rPr lang="en-AU" b="1" dirty="0"/>
              <a:t>an end to sacrifice </a:t>
            </a:r>
            <a:br>
              <a:rPr lang="en-AU" dirty="0"/>
            </a:br>
            <a:r>
              <a:rPr lang="en-AU" dirty="0"/>
              <a:t>                                         </a:t>
            </a:r>
            <a:r>
              <a:rPr lang="en-AU" b="1" dirty="0"/>
              <a:t>and offering.</a:t>
            </a:r>
          </a:p>
          <a:p>
            <a:pPr marL="0" indent="0">
              <a:buNone/>
            </a:pPr>
            <a:br>
              <a:rPr lang="en-AU" dirty="0"/>
            </a:br>
            <a:endParaRPr lang="en-A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0938484-8FDF-8045-A508-2A0D66E68279}"/>
              </a:ext>
            </a:extLst>
          </p:cNvPr>
          <p:cNvSpPr txBox="1"/>
          <p:nvPr/>
        </p:nvSpPr>
        <p:spPr>
          <a:xfrm>
            <a:off x="1115616" y="76575"/>
            <a:ext cx="149271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>
                <a:solidFill>
                  <a:srgbClr val="C00000"/>
                </a:solidFill>
              </a:rPr>
              <a:t>JESUS</a:t>
            </a:r>
          </a:p>
        </p:txBody>
      </p:sp>
      <p:sp>
        <p:nvSpPr>
          <p:cNvPr id="5" name="Down Arrow 4">
            <a:extLst>
              <a:ext uri="{FF2B5EF4-FFF2-40B4-BE49-F238E27FC236}">
                <a16:creationId xmlns:a16="http://schemas.microsoft.com/office/drawing/2014/main" id="{D224349B-2553-4A46-BF68-CCA7C55AE8D5}"/>
              </a:ext>
            </a:extLst>
          </p:cNvPr>
          <p:cNvSpPr/>
          <p:nvPr/>
        </p:nvSpPr>
        <p:spPr>
          <a:xfrm>
            <a:off x="1659094" y="722906"/>
            <a:ext cx="405759" cy="504056"/>
          </a:xfrm>
          <a:prstGeom prst="down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35161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Daniel 9:27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AU" b="1" baseline="30000" dirty="0"/>
              <a:t>27 </a:t>
            </a:r>
            <a:r>
              <a:rPr lang="en-AU" dirty="0"/>
              <a:t>Then he shall confirm a covenant with many                               for </a:t>
            </a:r>
            <a:r>
              <a:rPr lang="en-AU" b="1" dirty="0"/>
              <a:t>one week</a:t>
            </a:r>
            <a:r>
              <a:rPr lang="en-AU" dirty="0"/>
              <a:t>;</a:t>
            </a:r>
            <a:br>
              <a:rPr lang="en-AU" dirty="0"/>
            </a:br>
            <a:r>
              <a:rPr lang="en-AU" dirty="0"/>
              <a:t>But in the                         </a:t>
            </a:r>
            <a:r>
              <a:rPr lang="en-AU" b="1" dirty="0">
                <a:solidFill>
                  <a:srgbClr val="C00000"/>
                </a:solidFill>
              </a:rPr>
              <a:t>middle of the week</a:t>
            </a:r>
            <a:br>
              <a:rPr lang="en-AU" dirty="0"/>
            </a:br>
            <a:r>
              <a:rPr lang="en-AU" dirty="0"/>
              <a:t>He shall bring                  </a:t>
            </a:r>
            <a:r>
              <a:rPr lang="en-AU" b="1" dirty="0"/>
              <a:t>an end to sacrifice </a:t>
            </a:r>
            <a:br>
              <a:rPr lang="en-AU" dirty="0"/>
            </a:br>
            <a:r>
              <a:rPr lang="en-AU" dirty="0"/>
              <a:t>                                         </a:t>
            </a:r>
            <a:r>
              <a:rPr lang="en-AU" b="1" dirty="0"/>
              <a:t>and offering.</a:t>
            </a:r>
          </a:p>
          <a:p>
            <a:endParaRPr lang="en-AU" dirty="0"/>
          </a:p>
        </p:txBody>
      </p:sp>
      <p:cxnSp>
        <p:nvCxnSpPr>
          <p:cNvPr id="5" name="Straight Connector 4"/>
          <p:cNvCxnSpPr/>
          <p:nvPr/>
        </p:nvCxnSpPr>
        <p:spPr>
          <a:xfrm>
            <a:off x="1051380" y="3399720"/>
            <a:ext cx="0" cy="2333536"/>
          </a:xfrm>
          <a:prstGeom prst="line">
            <a:avLst/>
          </a:prstGeom>
          <a:ln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7157591" y="4937757"/>
            <a:ext cx="741648" cy="190155"/>
          </a:xfrm>
          <a:prstGeom prst="rect">
            <a:avLst/>
          </a:prstGeom>
          <a:noFill/>
        </p:spPr>
        <p:txBody>
          <a:bodyPr wrap="square" lIns="81636" tIns="40818" rIns="81636" bIns="40818" rtlCol="0">
            <a:spAutoFit/>
          </a:bodyPr>
          <a:lstStyle/>
          <a:p>
            <a:r>
              <a:rPr lang="en-AU" sz="700" dirty="0"/>
              <a:t>1000 Years </a:t>
            </a:r>
          </a:p>
        </p:txBody>
      </p:sp>
      <p:sp>
        <p:nvSpPr>
          <p:cNvPr id="10" name="Rounded Rectangle 144"/>
          <p:cNvSpPr/>
          <p:nvPr/>
        </p:nvSpPr>
        <p:spPr>
          <a:xfrm>
            <a:off x="3413175" y="3111687"/>
            <a:ext cx="146112" cy="1067318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1" name="Rounded Rectangle 155"/>
          <p:cNvSpPr/>
          <p:nvPr/>
        </p:nvSpPr>
        <p:spPr>
          <a:xfrm>
            <a:off x="6005463" y="3399720"/>
            <a:ext cx="144016" cy="184073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2" name="Rounded Rectangle 156"/>
          <p:cNvSpPr/>
          <p:nvPr/>
        </p:nvSpPr>
        <p:spPr>
          <a:xfrm>
            <a:off x="6005463" y="3111688"/>
            <a:ext cx="144016" cy="133536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4" name="TextBox 13"/>
          <p:cNvSpPr txBox="1"/>
          <p:nvPr/>
        </p:nvSpPr>
        <p:spPr>
          <a:xfrm>
            <a:off x="2101372" y="5339341"/>
            <a:ext cx="1223964" cy="821097"/>
          </a:xfrm>
          <a:prstGeom prst="rect">
            <a:avLst/>
          </a:prstGeom>
          <a:noFill/>
        </p:spPr>
        <p:txBody>
          <a:bodyPr wrap="square" lIns="81636" tIns="40818" rIns="81636" bIns="40818" rtlCol="0">
            <a:spAutoFit/>
          </a:bodyPr>
          <a:lstStyle/>
          <a:p>
            <a:pPr algn="ctr"/>
            <a:r>
              <a:rPr lang="en-AU" sz="2400" dirty="0"/>
              <a:t>½</a:t>
            </a:r>
          </a:p>
          <a:p>
            <a:pPr algn="ctr"/>
            <a:r>
              <a:rPr lang="en-AU" sz="2400" dirty="0"/>
              <a:t>WEEK</a:t>
            </a:r>
            <a:endParaRPr lang="en-AU" sz="7200" dirty="0"/>
          </a:p>
        </p:txBody>
      </p:sp>
      <p:sp>
        <p:nvSpPr>
          <p:cNvPr id="15" name="TextBox 14"/>
          <p:cNvSpPr txBox="1"/>
          <p:nvPr/>
        </p:nvSpPr>
        <p:spPr>
          <a:xfrm>
            <a:off x="5668289" y="5348405"/>
            <a:ext cx="1080120" cy="821097"/>
          </a:xfrm>
          <a:prstGeom prst="rect">
            <a:avLst/>
          </a:prstGeom>
          <a:noFill/>
        </p:spPr>
        <p:txBody>
          <a:bodyPr wrap="square" lIns="81636" tIns="40818" rIns="81636" bIns="40818" rtlCol="0">
            <a:spAutoFit/>
          </a:bodyPr>
          <a:lstStyle/>
          <a:p>
            <a:pPr algn="ctr"/>
            <a:r>
              <a:rPr lang="en-AU" sz="2400" dirty="0"/>
              <a:t>½</a:t>
            </a:r>
          </a:p>
          <a:p>
            <a:pPr algn="ctr"/>
            <a:r>
              <a:rPr lang="en-AU" sz="2400" dirty="0"/>
              <a:t>WEEK</a:t>
            </a:r>
            <a:endParaRPr lang="en-AU" sz="7200" dirty="0"/>
          </a:p>
        </p:txBody>
      </p:sp>
      <p:sp>
        <p:nvSpPr>
          <p:cNvPr id="16" name="TextBox 15"/>
          <p:cNvSpPr txBox="1"/>
          <p:nvPr/>
        </p:nvSpPr>
        <p:spPr>
          <a:xfrm>
            <a:off x="1956636" y="3762592"/>
            <a:ext cx="1069511" cy="821097"/>
          </a:xfrm>
          <a:prstGeom prst="rect">
            <a:avLst/>
          </a:prstGeom>
          <a:noFill/>
        </p:spPr>
        <p:txBody>
          <a:bodyPr wrap="square" lIns="81636" tIns="40818" rIns="81636" bIns="40818" rtlCol="0">
            <a:spAutoFit/>
          </a:bodyPr>
          <a:lstStyle/>
          <a:p>
            <a:pPr algn="ctr"/>
            <a:r>
              <a:rPr lang="en-AU" sz="2400" dirty="0"/>
              <a:t>3½</a:t>
            </a:r>
          </a:p>
          <a:p>
            <a:pPr algn="ctr"/>
            <a:r>
              <a:rPr lang="en-AU" sz="2400" dirty="0"/>
              <a:t> Years 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621534" y="3791545"/>
            <a:ext cx="1055889" cy="821097"/>
          </a:xfrm>
          <a:prstGeom prst="rect">
            <a:avLst/>
          </a:prstGeom>
          <a:noFill/>
        </p:spPr>
        <p:txBody>
          <a:bodyPr wrap="square" lIns="81636" tIns="40818" rIns="81636" bIns="40818" rtlCol="0">
            <a:spAutoFit/>
          </a:bodyPr>
          <a:lstStyle/>
          <a:p>
            <a:pPr algn="ctr"/>
            <a:r>
              <a:rPr lang="en-AU" sz="2400" dirty="0"/>
              <a:t>3½</a:t>
            </a:r>
          </a:p>
          <a:p>
            <a:pPr algn="ctr"/>
            <a:r>
              <a:rPr lang="en-AU" sz="2400" dirty="0"/>
              <a:t> Years 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157591" y="4937757"/>
            <a:ext cx="741648" cy="190155"/>
          </a:xfrm>
          <a:prstGeom prst="rect">
            <a:avLst/>
          </a:prstGeom>
          <a:noFill/>
        </p:spPr>
        <p:txBody>
          <a:bodyPr wrap="square" lIns="81636" tIns="40818" rIns="81636" bIns="40818" rtlCol="0">
            <a:spAutoFit/>
          </a:bodyPr>
          <a:lstStyle/>
          <a:p>
            <a:r>
              <a:rPr lang="en-AU" sz="700" dirty="0"/>
              <a:t>1000 Years </a:t>
            </a:r>
          </a:p>
        </p:txBody>
      </p:sp>
      <p:sp>
        <p:nvSpPr>
          <p:cNvPr id="23" name="Pie 89"/>
          <p:cNvSpPr/>
          <p:nvPr/>
        </p:nvSpPr>
        <p:spPr>
          <a:xfrm flipV="1">
            <a:off x="1051380" y="4701284"/>
            <a:ext cx="3423132" cy="959964"/>
          </a:xfrm>
          <a:prstGeom prst="pie">
            <a:avLst>
              <a:gd name="adj1" fmla="val 21592372"/>
              <a:gd name="adj2" fmla="val 10786679"/>
            </a:avLst>
          </a:prstGeom>
          <a:solidFill>
            <a:schemeClr val="accent6">
              <a:lumMod val="75000"/>
            </a:schemeClr>
          </a:solidFill>
          <a:ln w="9525"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1636" tIns="40818" rIns="81636" bIns="40818" rtlCol="0" anchor="ctr"/>
          <a:lstStyle/>
          <a:p>
            <a:pPr algn="ctr"/>
            <a:endParaRPr lang="en-AU">
              <a:solidFill>
                <a:schemeClr val="tx1"/>
              </a:solidFill>
            </a:endParaRPr>
          </a:p>
        </p:txBody>
      </p:sp>
      <p:sp>
        <p:nvSpPr>
          <p:cNvPr id="25" name="Pie 89"/>
          <p:cNvSpPr/>
          <p:nvPr/>
        </p:nvSpPr>
        <p:spPr>
          <a:xfrm flipV="1">
            <a:off x="4525473" y="4708760"/>
            <a:ext cx="3399246" cy="952488"/>
          </a:xfrm>
          <a:prstGeom prst="pie">
            <a:avLst>
              <a:gd name="adj1" fmla="val 21592372"/>
              <a:gd name="adj2" fmla="val 10786679"/>
            </a:avLst>
          </a:prstGeom>
          <a:solidFill>
            <a:schemeClr val="accent6">
              <a:lumMod val="75000"/>
            </a:schemeClr>
          </a:solidFill>
          <a:ln w="9525"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1636" tIns="40818" rIns="81636" bIns="40818" rtlCol="0" anchor="ctr"/>
          <a:lstStyle/>
          <a:p>
            <a:pPr algn="ctr"/>
            <a:endParaRPr lang="en-AU">
              <a:solidFill>
                <a:schemeClr val="tx1"/>
              </a:solidFill>
            </a:endParaRPr>
          </a:p>
        </p:txBody>
      </p:sp>
      <p:cxnSp>
        <p:nvCxnSpPr>
          <p:cNvPr id="26" name="Straight Connector 25"/>
          <p:cNvCxnSpPr/>
          <p:nvPr/>
        </p:nvCxnSpPr>
        <p:spPr>
          <a:xfrm>
            <a:off x="7924719" y="3583793"/>
            <a:ext cx="0" cy="2149463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/>
          <p:cNvCxnSpPr/>
          <p:nvPr/>
        </p:nvCxnSpPr>
        <p:spPr>
          <a:xfrm>
            <a:off x="4474512" y="3583793"/>
            <a:ext cx="25480" cy="2622133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/>
          <p:nvPr/>
        </p:nvCxnSpPr>
        <p:spPr>
          <a:xfrm>
            <a:off x="3959932" y="4179005"/>
            <a:ext cx="1080120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368DD7F9-8FC0-5140-B981-B3BF07899072}"/>
              </a:ext>
            </a:extLst>
          </p:cNvPr>
          <p:cNvCxnSpPr>
            <a:cxnSpLocks/>
          </p:cNvCxnSpPr>
          <p:nvPr/>
        </p:nvCxnSpPr>
        <p:spPr>
          <a:xfrm flipH="1">
            <a:off x="4525474" y="2708920"/>
            <a:ext cx="334558" cy="536304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6932649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/>
          </p:nvPr>
        </p:nvGraphicFramePr>
        <p:xfrm>
          <a:off x="-756592" y="608687"/>
          <a:ext cx="8200935" cy="3600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cxnSp>
        <p:nvCxnSpPr>
          <p:cNvPr id="21" name="Straight Connector 20"/>
          <p:cNvCxnSpPr/>
          <p:nvPr/>
        </p:nvCxnSpPr>
        <p:spPr>
          <a:xfrm>
            <a:off x="387555" y="1268760"/>
            <a:ext cx="0" cy="4320480"/>
          </a:xfrm>
          <a:prstGeom prst="line">
            <a:avLst/>
          </a:prstGeom>
          <a:ln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Connector 72"/>
          <p:cNvCxnSpPr/>
          <p:nvPr/>
        </p:nvCxnSpPr>
        <p:spPr>
          <a:xfrm>
            <a:off x="3123859" y="2276872"/>
            <a:ext cx="1080120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7" name="TextBox 76"/>
          <p:cNvSpPr txBox="1"/>
          <p:nvPr/>
        </p:nvSpPr>
        <p:spPr>
          <a:xfrm>
            <a:off x="3604537" y="2329102"/>
            <a:ext cx="1949921" cy="621042"/>
          </a:xfrm>
          <a:prstGeom prst="rect">
            <a:avLst/>
          </a:prstGeom>
          <a:noFill/>
        </p:spPr>
        <p:txBody>
          <a:bodyPr wrap="square" lIns="81636" tIns="40818" rIns="81636" bIns="40818" rtlCol="0">
            <a:spAutoFit/>
          </a:bodyPr>
          <a:lstStyle/>
          <a:p>
            <a:pPr marL="171450" indent="-72000">
              <a:buFont typeface="Arial" panose="020B0604020202020204" pitchFamily="34" charset="0"/>
              <a:buChar char="•"/>
            </a:pPr>
            <a:r>
              <a:rPr lang="en-AU" sz="700" dirty="0"/>
              <a:t>Crucified for our sins, transgressions</a:t>
            </a:r>
          </a:p>
          <a:p>
            <a:pPr marL="171450" indent="-72000">
              <a:buFont typeface="Arial" panose="020B0604020202020204" pitchFamily="34" charset="0"/>
              <a:buChar char="•"/>
            </a:pPr>
            <a:r>
              <a:rPr lang="en-AU" sz="700" dirty="0"/>
              <a:t>Messiah cut off</a:t>
            </a:r>
          </a:p>
          <a:p>
            <a:pPr marL="171450" indent="-72000">
              <a:buFont typeface="Arial" panose="020B0604020202020204" pitchFamily="34" charset="0"/>
              <a:buChar char="•"/>
            </a:pPr>
            <a:r>
              <a:rPr lang="en-AU" sz="700" dirty="0"/>
              <a:t>Makes reconciliation</a:t>
            </a:r>
          </a:p>
          <a:p>
            <a:pPr marL="171450" indent="-72000">
              <a:buFont typeface="Arial" panose="020B0604020202020204" pitchFamily="34" charset="0"/>
              <a:buChar char="•"/>
            </a:pPr>
            <a:r>
              <a:rPr lang="en-AU" sz="700" dirty="0"/>
              <a:t>Midst of the week</a:t>
            </a:r>
          </a:p>
          <a:p>
            <a:pPr marL="171450" indent="-72000">
              <a:buFont typeface="Arial" panose="020B0604020202020204" pitchFamily="34" charset="0"/>
              <a:buChar char="•"/>
            </a:pPr>
            <a:r>
              <a:rPr lang="en-AU" sz="700" dirty="0"/>
              <a:t>Cause sacrifice &amp; oblation to cease</a:t>
            </a:r>
          </a:p>
        </p:txBody>
      </p:sp>
      <p:sp>
        <p:nvSpPr>
          <p:cNvPr id="127" name="TextBox 126"/>
          <p:cNvSpPr txBox="1"/>
          <p:nvPr/>
        </p:nvSpPr>
        <p:spPr>
          <a:xfrm>
            <a:off x="6425584" y="836712"/>
            <a:ext cx="1601516" cy="821097"/>
          </a:xfrm>
          <a:prstGeom prst="rect">
            <a:avLst/>
          </a:prstGeom>
          <a:noFill/>
        </p:spPr>
        <p:txBody>
          <a:bodyPr wrap="square" lIns="81636" tIns="40818" rIns="81636" bIns="40818" rtlCol="0">
            <a:spAutoFit/>
          </a:bodyPr>
          <a:lstStyle/>
          <a:p>
            <a:r>
              <a:rPr lang="en-AU" sz="2400" b="1" dirty="0"/>
              <a:t>2</a:t>
            </a:r>
            <a:r>
              <a:rPr lang="en-AU" sz="2400" b="1" baseline="30000" dirty="0"/>
              <a:t>nd</a:t>
            </a:r>
            <a:endParaRPr lang="en-AU" sz="2400" b="1" dirty="0"/>
          </a:p>
          <a:p>
            <a:r>
              <a:rPr lang="en-AU" sz="2400" b="1" dirty="0"/>
              <a:t>COMING</a:t>
            </a:r>
          </a:p>
        </p:txBody>
      </p:sp>
      <p:cxnSp>
        <p:nvCxnSpPr>
          <p:cNvPr id="69" name="Straight Connector 68"/>
          <p:cNvCxnSpPr/>
          <p:nvPr/>
        </p:nvCxnSpPr>
        <p:spPr>
          <a:xfrm>
            <a:off x="7812360" y="1268761"/>
            <a:ext cx="0" cy="4367311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Connector 71"/>
          <p:cNvCxnSpPr/>
          <p:nvPr/>
        </p:nvCxnSpPr>
        <p:spPr>
          <a:xfrm>
            <a:off x="1107635" y="1268760"/>
            <a:ext cx="0" cy="4320480"/>
          </a:xfrm>
          <a:prstGeom prst="line">
            <a:avLst/>
          </a:prstGeom>
          <a:ln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Straight Connector 73"/>
          <p:cNvCxnSpPr/>
          <p:nvPr/>
        </p:nvCxnSpPr>
        <p:spPr>
          <a:xfrm>
            <a:off x="1827715" y="1912490"/>
            <a:ext cx="0" cy="3524457"/>
          </a:xfrm>
          <a:prstGeom prst="line">
            <a:avLst/>
          </a:prstGeom>
          <a:ln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Straight Connector 74"/>
          <p:cNvCxnSpPr/>
          <p:nvPr/>
        </p:nvCxnSpPr>
        <p:spPr>
          <a:xfrm>
            <a:off x="3051851" y="1268760"/>
            <a:ext cx="0" cy="4320480"/>
          </a:xfrm>
          <a:prstGeom prst="line">
            <a:avLst/>
          </a:prstGeom>
          <a:ln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Straight Connector 75"/>
          <p:cNvCxnSpPr/>
          <p:nvPr/>
        </p:nvCxnSpPr>
        <p:spPr>
          <a:xfrm>
            <a:off x="5644139" y="1268760"/>
            <a:ext cx="0" cy="4320480"/>
          </a:xfrm>
          <a:prstGeom prst="line">
            <a:avLst/>
          </a:prstGeom>
          <a:ln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Straight Connector 78"/>
          <p:cNvCxnSpPr/>
          <p:nvPr/>
        </p:nvCxnSpPr>
        <p:spPr>
          <a:xfrm>
            <a:off x="6436227" y="1268760"/>
            <a:ext cx="0" cy="4320480"/>
          </a:xfrm>
          <a:prstGeom prst="line">
            <a:avLst/>
          </a:prstGeom>
          <a:ln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2" name="Pie 81"/>
          <p:cNvSpPr/>
          <p:nvPr/>
        </p:nvSpPr>
        <p:spPr>
          <a:xfrm flipV="1">
            <a:off x="1827715" y="3167415"/>
            <a:ext cx="1224136" cy="523171"/>
          </a:xfrm>
          <a:prstGeom prst="pie">
            <a:avLst>
              <a:gd name="adj1" fmla="val 1"/>
              <a:gd name="adj2" fmla="val 10786679"/>
            </a:avLst>
          </a:prstGeom>
          <a:noFill/>
          <a:ln w="9525"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1636" tIns="40818" rIns="81636" bIns="40818" rtlCol="0" anchor="ctr"/>
          <a:lstStyle/>
          <a:p>
            <a:pPr algn="ctr"/>
            <a:endParaRPr lang="en-AU">
              <a:solidFill>
                <a:schemeClr val="tx1"/>
              </a:solidFill>
            </a:endParaRPr>
          </a:p>
        </p:txBody>
      </p:sp>
      <p:sp>
        <p:nvSpPr>
          <p:cNvPr id="84" name="Pie 83"/>
          <p:cNvSpPr/>
          <p:nvPr/>
        </p:nvSpPr>
        <p:spPr>
          <a:xfrm flipV="1">
            <a:off x="1107635" y="3176230"/>
            <a:ext cx="720080" cy="505540"/>
          </a:xfrm>
          <a:prstGeom prst="pie">
            <a:avLst>
              <a:gd name="adj1" fmla="val 1"/>
              <a:gd name="adj2" fmla="val 10786679"/>
            </a:avLst>
          </a:prstGeom>
          <a:noFill/>
          <a:ln w="9525"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1636" tIns="40818" rIns="81636" bIns="40818" rtlCol="0" anchor="ctr"/>
          <a:lstStyle/>
          <a:p>
            <a:pPr algn="ctr"/>
            <a:endParaRPr lang="en-AU">
              <a:solidFill>
                <a:schemeClr val="tx1"/>
              </a:solidFill>
            </a:endParaRPr>
          </a:p>
        </p:txBody>
      </p:sp>
      <p:sp>
        <p:nvSpPr>
          <p:cNvPr id="85" name="Pie 84"/>
          <p:cNvSpPr/>
          <p:nvPr/>
        </p:nvSpPr>
        <p:spPr>
          <a:xfrm flipV="1">
            <a:off x="387555" y="3176230"/>
            <a:ext cx="720080" cy="505540"/>
          </a:xfrm>
          <a:prstGeom prst="pie">
            <a:avLst>
              <a:gd name="adj1" fmla="val 1"/>
              <a:gd name="adj2" fmla="val 10786679"/>
            </a:avLst>
          </a:prstGeom>
          <a:noFill/>
          <a:ln w="9525"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1636" tIns="40818" rIns="81636" bIns="40818" rtlCol="0" anchor="ctr"/>
          <a:lstStyle/>
          <a:p>
            <a:pPr algn="ctr"/>
            <a:endParaRPr lang="en-AU">
              <a:solidFill>
                <a:schemeClr val="tx1"/>
              </a:solidFill>
            </a:endParaRPr>
          </a:p>
        </p:txBody>
      </p:sp>
      <p:sp>
        <p:nvSpPr>
          <p:cNvPr id="90" name="Pie 89"/>
          <p:cNvSpPr/>
          <p:nvPr/>
        </p:nvSpPr>
        <p:spPr>
          <a:xfrm flipV="1">
            <a:off x="3051851" y="3219850"/>
            <a:ext cx="542156" cy="421208"/>
          </a:xfrm>
          <a:prstGeom prst="pie">
            <a:avLst>
              <a:gd name="adj1" fmla="val 1"/>
              <a:gd name="adj2" fmla="val 10786679"/>
            </a:avLst>
          </a:prstGeom>
          <a:noFill/>
          <a:ln w="9525"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1636" tIns="40818" rIns="81636" bIns="40818" rtlCol="0" anchor="ctr"/>
          <a:lstStyle/>
          <a:p>
            <a:pPr algn="ctr"/>
            <a:endParaRPr lang="en-AU">
              <a:solidFill>
                <a:schemeClr val="tx1"/>
              </a:solidFill>
            </a:endParaRPr>
          </a:p>
        </p:txBody>
      </p:sp>
      <p:cxnSp>
        <p:nvCxnSpPr>
          <p:cNvPr id="93" name="Straight Connector 92"/>
          <p:cNvCxnSpPr/>
          <p:nvPr/>
        </p:nvCxnSpPr>
        <p:spPr>
          <a:xfrm>
            <a:off x="3627915" y="1588178"/>
            <a:ext cx="0" cy="4001062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5" name="Pie 94"/>
          <p:cNvSpPr/>
          <p:nvPr/>
        </p:nvSpPr>
        <p:spPr>
          <a:xfrm flipV="1">
            <a:off x="6436227" y="3167414"/>
            <a:ext cx="1376131" cy="549617"/>
          </a:xfrm>
          <a:prstGeom prst="pie">
            <a:avLst>
              <a:gd name="adj1" fmla="val 28794"/>
              <a:gd name="adj2" fmla="val 10786679"/>
            </a:avLst>
          </a:prstGeom>
          <a:noFill/>
          <a:ln w="9525"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1636" tIns="40818" rIns="81636" bIns="40818" rtlCol="0" anchor="ctr"/>
          <a:lstStyle/>
          <a:p>
            <a:pPr algn="ctr"/>
            <a:endParaRPr lang="en-AU">
              <a:solidFill>
                <a:schemeClr val="tx1"/>
              </a:solidFill>
            </a:endParaRPr>
          </a:p>
        </p:txBody>
      </p:sp>
      <p:sp>
        <p:nvSpPr>
          <p:cNvPr id="97" name="TextBox 96"/>
          <p:cNvSpPr txBox="1"/>
          <p:nvPr/>
        </p:nvSpPr>
        <p:spPr>
          <a:xfrm>
            <a:off x="387555" y="2276872"/>
            <a:ext cx="705685" cy="821097"/>
          </a:xfrm>
          <a:prstGeom prst="rect">
            <a:avLst/>
          </a:prstGeom>
          <a:noFill/>
        </p:spPr>
        <p:txBody>
          <a:bodyPr wrap="square" lIns="81636" tIns="40818" rIns="81636" bIns="40818" rtlCol="0">
            <a:spAutoFit/>
          </a:bodyPr>
          <a:lstStyle/>
          <a:p>
            <a:pPr algn="ctr"/>
            <a:r>
              <a:rPr lang="en-AU" sz="2400" dirty="0"/>
              <a:t>70 </a:t>
            </a:r>
            <a:br>
              <a:rPr lang="en-AU" sz="2400" dirty="0"/>
            </a:br>
            <a:r>
              <a:rPr lang="en-AU" sz="2400" dirty="0" err="1"/>
              <a:t>Yrs</a:t>
            </a:r>
            <a:r>
              <a:rPr lang="en-AU" sz="2400" dirty="0"/>
              <a:t> </a:t>
            </a:r>
          </a:p>
        </p:txBody>
      </p:sp>
      <p:sp>
        <p:nvSpPr>
          <p:cNvPr id="98" name="TextBox 97"/>
          <p:cNvSpPr txBox="1"/>
          <p:nvPr/>
        </p:nvSpPr>
        <p:spPr>
          <a:xfrm>
            <a:off x="1194079" y="3238846"/>
            <a:ext cx="633636" cy="190155"/>
          </a:xfrm>
          <a:prstGeom prst="rect">
            <a:avLst/>
          </a:prstGeom>
          <a:noFill/>
        </p:spPr>
        <p:txBody>
          <a:bodyPr wrap="square" lIns="81636" tIns="40818" rIns="81636" bIns="40818" rtlCol="0">
            <a:spAutoFit/>
          </a:bodyPr>
          <a:lstStyle/>
          <a:p>
            <a:r>
              <a:rPr lang="en-AU" sz="700" dirty="0"/>
              <a:t>49 Years </a:t>
            </a:r>
          </a:p>
        </p:txBody>
      </p:sp>
      <p:sp>
        <p:nvSpPr>
          <p:cNvPr id="99" name="TextBox 98"/>
          <p:cNvSpPr txBox="1"/>
          <p:nvPr/>
        </p:nvSpPr>
        <p:spPr>
          <a:xfrm>
            <a:off x="2187755" y="3238846"/>
            <a:ext cx="633636" cy="190155"/>
          </a:xfrm>
          <a:prstGeom prst="rect">
            <a:avLst/>
          </a:prstGeom>
          <a:noFill/>
        </p:spPr>
        <p:txBody>
          <a:bodyPr wrap="square" lIns="81636" tIns="40818" rIns="81636" bIns="40818" rtlCol="0">
            <a:spAutoFit/>
          </a:bodyPr>
          <a:lstStyle/>
          <a:p>
            <a:r>
              <a:rPr lang="en-AU" sz="700" dirty="0"/>
              <a:t>434 Years </a:t>
            </a:r>
          </a:p>
        </p:txBody>
      </p:sp>
      <p:sp>
        <p:nvSpPr>
          <p:cNvPr id="100" name="TextBox 99"/>
          <p:cNvSpPr txBox="1"/>
          <p:nvPr/>
        </p:nvSpPr>
        <p:spPr>
          <a:xfrm>
            <a:off x="3051851" y="3238846"/>
            <a:ext cx="633636" cy="190155"/>
          </a:xfrm>
          <a:prstGeom prst="rect">
            <a:avLst/>
          </a:prstGeom>
          <a:noFill/>
        </p:spPr>
        <p:txBody>
          <a:bodyPr wrap="square" lIns="81636" tIns="40818" rIns="81636" bIns="40818" rtlCol="0">
            <a:spAutoFit/>
          </a:bodyPr>
          <a:lstStyle/>
          <a:p>
            <a:r>
              <a:rPr lang="en-AU" sz="700" dirty="0"/>
              <a:t>3 ½ Years </a:t>
            </a:r>
          </a:p>
        </p:txBody>
      </p:sp>
      <p:sp>
        <p:nvSpPr>
          <p:cNvPr id="109" name="TextBox 108"/>
          <p:cNvSpPr txBox="1"/>
          <p:nvPr/>
        </p:nvSpPr>
        <p:spPr>
          <a:xfrm>
            <a:off x="6724259" y="3238846"/>
            <a:ext cx="741648" cy="190155"/>
          </a:xfrm>
          <a:prstGeom prst="rect">
            <a:avLst/>
          </a:prstGeom>
          <a:noFill/>
        </p:spPr>
        <p:txBody>
          <a:bodyPr wrap="square" lIns="81636" tIns="40818" rIns="81636" bIns="40818" rtlCol="0">
            <a:spAutoFit/>
          </a:bodyPr>
          <a:lstStyle/>
          <a:p>
            <a:r>
              <a:rPr lang="en-AU" sz="700" dirty="0"/>
              <a:t>1000 Years </a:t>
            </a:r>
          </a:p>
        </p:txBody>
      </p:sp>
      <p:sp>
        <p:nvSpPr>
          <p:cNvPr id="113" name="TextBox 112"/>
          <p:cNvSpPr txBox="1"/>
          <p:nvPr/>
        </p:nvSpPr>
        <p:spPr>
          <a:xfrm>
            <a:off x="315547" y="3501008"/>
            <a:ext cx="864096" cy="513320"/>
          </a:xfrm>
          <a:prstGeom prst="rect">
            <a:avLst/>
          </a:prstGeom>
          <a:noFill/>
        </p:spPr>
        <p:txBody>
          <a:bodyPr wrap="square" lIns="81636" tIns="40818" rIns="81636" bIns="40818" rtlCol="0">
            <a:spAutoFit/>
          </a:bodyPr>
          <a:lstStyle/>
          <a:p>
            <a:pPr algn="ctr"/>
            <a:r>
              <a:rPr lang="en-AU" sz="700" dirty="0"/>
              <a:t>Babylonian</a:t>
            </a:r>
          </a:p>
          <a:p>
            <a:pPr algn="ctr"/>
            <a:r>
              <a:rPr lang="en-AU" sz="700" dirty="0"/>
              <a:t>Captivity</a:t>
            </a:r>
          </a:p>
          <a:p>
            <a:endParaRPr lang="en-AU" sz="700" dirty="0"/>
          </a:p>
          <a:p>
            <a:endParaRPr lang="en-AU" sz="700" dirty="0"/>
          </a:p>
        </p:txBody>
      </p:sp>
      <p:sp>
        <p:nvSpPr>
          <p:cNvPr id="114" name="TextBox 113"/>
          <p:cNvSpPr txBox="1"/>
          <p:nvPr/>
        </p:nvSpPr>
        <p:spPr>
          <a:xfrm>
            <a:off x="899592" y="3473160"/>
            <a:ext cx="1152129" cy="821097"/>
          </a:xfrm>
          <a:prstGeom prst="rect">
            <a:avLst/>
          </a:prstGeom>
          <a:noFill/>
        </p:spPr>
        <p:txBody>
          <a:bodyPr wrap="square" lIns="81636" tIns="40818" rIns="81636" bIns="40818" rtlCol="0">
            <a:spAutoFit/>
          </a:bodyPr>
          <a:lstStyle/>
          <a:p>
            <a:pPr algn="ctr"/>
            <a:r>
              <a:rPr lang="en-AU" sz="700" dirty="0"/>
              <a:t>Restoration</a:t>
            </a:r>
          </a:p>
          <a:p>
            <a:pPr algn="ctr"/>
            <a:r>
              <a:rPr lang="en-AU" sz="700" dirty="0"/>
              <a:t>Prophets</a:t>
            </a:r>
          </a:p>
          <a:p>
            <a:endParaRPr lang="en-AU" sz="700" dirty="0"/>
          </a:p>
          <a:p>
            <a:r>
              <a:rPr lang="en-AU" sz="700" dirty="0"/>
              <a:t> </a:t>
            </a:r>
          </a:p>
          <a:p>
            <a:r>
              <a:rPr lang="en-AU" sz="2000" dirty="0"/>
              <a:t>    </a:t>
            </a:r>
          </a:p>
        </p:txBody>
      </p:sp>
      <p:sp>
        <p:nvSpPr>
          <p:cNvPr id="120" name="TextBox 119"/>
          <p:cNvSpPr txBox="1"/>
          <p:nvPr/>
        </p:nvSpPr>
        <p:spPr>
          <a:xfrm>
            <a:off x="1971730" y="3501008"/>
            <a:ext cx="1222040" cy="405599"/>
          </a:xfrm>
          <a:prstGeom prst="rect">
            <a:avLst/>
          </a:prstGeom>
          <a:noFill/>
        </p:spPr>
        <p:txBody>
          <a:bodyPr wrap="square" lIns="81636" tIns="40818" rIns="81636" bIns="40818" rtlCol="0">
            <a:spAutoFit/>
          </a:bodyPr>
          <a:lstStyle/>
          <a:p>
            <a:pPr algn="ctr"/>
            <a:r>
              <a:rPr lang="en-AU" sz="700" dirty="0"/>
              <a:t>“The Silent Years”</a:t>
            </a:r>
          </a:p>
          <a:p>
            <a:pPr algn="ctr"/>
            <a:r>
              <a:rPr lang="en-AU" sz="700" dirty="0"/>
              <a:t>Prophets</a:t>
            </a:r>
          </a:p>
          <a:p>
            <a:endParaRPr lang="en-AU" sz="700" dirty="0"/>
          </a:p>
        </p:txBody>
      </p:sp>
      <p:sp>
        <p:nvSpPr>
          <p:cNvPr id="133" name="TextBox 132"/>
          <p:cNvSpPr txBox="1"/>
          <p:nvPr/>
        </p:nvSpPr>
        <p:spPr>
          <a:xfrm>
            <a:off x="3143726" y="3725909"/>
            <a:ext cx="2767066" cy="1190429"/>
          </a:xfrm>
          <a:prstGeom prst="rect">
            <a:avLst/>
          </a:prstGeom>
          <a:noFill/>
        </p:spPr>
        <p:txBody>
          <a:bodyPr wrap="square" lIns="81636" tIns="40818" rIns="81636" bIns="40818" rtlCol="0">
            <a:spAutoFit/>
          </a:bodyPr>
          <a:lstStyle/>
          <a:p>
            <a:pPr marL="256050" algn="ctr"/>
            <a:r>
              <a:rPr lang="en-AU" sz="2400" dirty="0"/>
              <a:t>Overspreading </a:t>
            </a:r>
            <a:br>
              <a:rPr lang="en-AU" sz="2400" dirty="0"/>
            </a:br>
            <a:r>
              <a:rPr lang="en-AU" sz="2400" dirty="0"/>
              <a:t>of </a:t>
            </a:r>
            <a:br>
              <a:rPr lang="en-AU" sz="2400" dirty="0"/>
            </a:br>
            <a:r>
              <a:rPr lang="en-AU" sz="2400" dirty="0"/>
              <a:t>Abominations</a:t>
            </a:r>
          </a:p>
        </p:txBody>
      </p:sp>
      <p:sp>
        <p:nvSpPr>
          <p:cNvPr id="44" name="Rounded Rectangle 43"/>
          <p:cNvSpPr/>
          <p:nvPr/>
        </p:nvSpPr>
        <p:spPr>
          <a:xfrm>
            <a:off x="315547" y="1418306"/>
            <a:ext cx="144016" cy="714550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45" name="Rounded Rectangle 144"/>
          <p:cNvSpPr/>
          <p:nvPr/>
        </p:nvSpPr>
        <p:spPr>
          <a:xfrm>
            <a:off x="2979843" y="1412776"/>
            <a:ext cx="146112" cy="1067318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46" name="TextBox 145"/>
          <p:cNvSpPr txBox="1"/>
          <p:nvPr/>
        </p:nvSpPr>
        <p:spPr>
          <a:xfrm>
            <a:off x="1035627" y="1196752"/>
            <a:ext cx="936104" cy="1067318"/>
          </a:xfrm>
          <a:prstGeom prst="rect">
            <a:avLst/>
          </a:prstGeom>
          <a:noFill/>
        </p:spPr>
        <p:txBody>
          <a:bodyPr wrap="square" lIns="81636" tIns="40818" rIns="81636" bIns="40818" rtlCol="0">
            <a:spAutoFit/>
          </a:bodyPr>
          <a:lstStyle/>
          <a:p>
            <a:r>
              <a:rPr lang="en-AU" sz="800" dirty="0"/>
              <a:t>FROM</a:t>
            </a:r>
          </a:p>
          <a:p>
            <a:r>
              <a:rPr lang="en-AU" sz="800" dirty="0"/>
              <a:t>BC457</a:t>
            </a:r>
          </a:p>
          <a:p>
            <a:r>
              <a:rPr lang="en-AU" sz="800" dirty="0"/>
              <a:t>Decree</a:t>
            </a:r>
          </a:p>
          <a:p>
            <a:r>
              <a:rPr lang="en-AU" sz="800" dirty="0"/>
              <a:t>Cyrus</a:t>
            </a:r>
          </a:p>
          <a:p>
            <a:r>
              <a:rPr lang="en-AU" sz="800" dirty="0"/>
              <a:t>Restore</a:t>
            </a:r>
          </a:p>
          <a:p>
            <a:r>
              <a:rPr lang="en-AU" sz="800" dirty="0"/>
              <a:t>Rebuilt</a:t>
            </a:r>
          </a:p>
          <a:p>
            <a:r>
              <a:rPr lang="en-AU" sz="800" dirty="0"/>
              <a:t>City</a:t>
            </a:r>
          </a:p>
          <a:p>
            <a:r>
              <a:rPr lang="en-AU" sz="800" dirty="0"/>
              <a:t>Sanctuary</a:t>
            </a:r>
          </a:p>
        </p:txBody>
      </p:sp>
      <p:sp>
        <p:nvSpPr>
          <p:cNvPr id="147" name="TextBox 146"/>
          <p:cNvSpPr txBox="1"/>
          <p:nvPr/>
        </p:nvSpPr>
        <p:spPr>
          <a:xfrm>
            <a:off x="1539683" y="1588178"/>
            <a:ext cx="936104" cy="328654"/>
          </a:xfrm>
          <a:prstGeom prst="rect">
            <a:avLst/>
          </a:prstGeom>
          <a:noFill/>
        </p:spPr>
        <p:txBody>
          <a:bodyPr wrap="square" lIns="81636" tIns="40818" rIns="81636" bIns="40818" rtlCol="0">
            <a:spAutoFit/>
          </a:bodyPr>
          <a:lstStyle/>
          <a:p>
            <a:r>
              <a:rPr lang="en-AU" sz="800" dirty="0"/>
              <a:t>BC408</a:t>
            </a:r>
          </a:p>
          <a:p>
            <a:r>
              <a:rPr lang="en-AU" sz="800" dirty="0"/>
              <a:t>Malachi</a:t>
            </a:r>
          </a:p>
        </p:txBody>
      </p:sp>
      <p:sp>
        <p:nvSpPr>
          <p:cNvPr id="156" name="Rounded Rectangle 155"/>
          <p:cNvSpPr/>
          <p:nvPr/>
        </p:nvSpPr>
        <p:spPr>
          <a:xfrm>
            <a:off x="5572131" y="1700809"/>
            <a:ext cx="144016" cy="184073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57" name="Rounded Rectangle 156"/>
          <p:cNvSpPr/>
          <p:nvPr/>
        </p:nvSpPr>
        <p:spPr>
          <a:xfrm>
            <a:off x="5572131" y="1412777"/>
            <a:ext cx="144016" cy="133536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66" name="Rounded Rectangle 165"/>
          <p:cNvSpPr/>
          <p:nvPr/>
        </p:nvSpPr>
        <p:spPr>
          <a:xfrm>
            <a:off x="2187755" y="2783694"/>
            <a:ext cx="504056" cy="357275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cxnSp>
        <p:nvCxnSpPr>
          <p:cNvPr id="168" name="Straight Connector 167"/>
          <p:cNvCxnSpPr/>
          <p:nvPr/>
        </p:nvCxnSpPr>
        <p:spPr>
          <a:xfrm>
            <a:off x="1107635" y="5445224"/>
            <a:ext cx="1944216" cy="0"/>
          </a:xfrm>
          <a:prstGeom prst="line">
            <a:avLst/>
          </a:prstGeom>
          <a:ln w="19050">
            <a:prstDash val="lgDash"/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9" name="Rounded Rectangle 168"/>
          <p:cNvSpPr/>
          <p:nvPr/>
        </p:nvSpPr>
        <p:spPr>
          <a:xfrm>
            <a:off x="1906941" y="5085185"/>
            <a:ext cx="504056" cy="357275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72" name="TextBox 171"/>
          <p:cNvSpPr txBox="1"/>
          <p:nvPr/>
        </p:nvSpPr>
        <p:spPr>
          <a:xfrm>
            <a:off x="1253852" y="5517232"/>
            <a:ext cx="1678556" cy="451765"/>
          </a:xfrm>
          <a:prstGeom prst="rect">
            <a:avLst/>
          </a:prstGeom>
          <a:noFill/>
        </p:spPr>
        <p:txBody>
          <a:bodyPr wrap="square" lIns="81636" tIns="40818" rIns="81636" bIns="40818" rtlCol="0">
            <a:spAutoFit/>
          </a:bodyPr>
          <a:lstStyle/>
          <a:p>
            <a:r>
              <a:rPr lang="en-AU" sz="2400" u="sng" dirty="0"/>
              <a:t>69 Weeks </a:t>
            </a:r>
          </a:p>
        </p:txBody>
      </p:sp>
      <p:sp>
        <p:nvSpPr>
          <p:cNvPr id="176" name="TextBox 175"/>
          <p:cNvSpPr txBox="1"/>
          <p:nvPr/>
        </p:nvSpPr>
        <p:spPr>
          <a:xfrm>
            <a:off x="4176110" y="2138787"/>
            <a:ext cx="936104" cy="190155"/>
          </a:xfrm>
          <a:prstGeom prst="rect">
            <a:avLst/>
          </a:prstGeom>
          <a:noFill/>
        </p:spPr>
        <p:txBody>
          <a:bodyPr wrap="square" lIns="81636" tIns="40818" rIns="81636" bIns="40818" rtlCol="0">
            <a:spAutoFit/>
          </a:bodyPr>
          <a:lstStyle/>
          <a:p>
            <a:pPr algn="ctr"/>
            <a:r>
              <a:rPr lang="en-AU" sz="700" dirty="0"/>
              <a:t>Is 58:12</a:t>
            </a:r>
          </a:p>
        </p:txBody>
      </p:sp>
      <p:sp>
        <p:nvSpPr>
          <p:cNvPr id="117" name="Pie 116"/>
          <p:cNvSpPr/>
          <p:nvPr/>
        </p:nvSpPr>
        <p:spPr>
          <a:xfrm flipV="1">
            <a:off x="3663152" y="3025045"/>
            <a:ext cx="1982961" cy="810817"/>
          </a:xfrm>
          <a:prstGeom prst="pie">
            <a:avLst>
              <a:gd name="adj1" fmla="val 21573801"/>
              <a:gd name="adj2" fmla="val 10786679"/>
            </a:avLst>
          </a:prstGeom>
          <a:noFill/>
          <a:ln w="9525"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1636" tIns="40818" rIns="81636" bIns="40818" rtlCol="0" anchor="ctr"/>
          <a:lstStyle/>
          <a:p>
            <a:pPr algn="ctr"/>
            <a:endParaRPr lang="en-AU">
              <a:solidFill>
                <a:schemeClr val="tx1"/>
              </a:solidFill>
            </a:endParaRPr>
          </a:p>
        </p:txBody>
      </p:sp>
      <p:sp>
        <p:nvSpPr>
          <p:cNvPr id="83" name="Pie 82"/>
          <p:cNvSpPr/>
          <p:nvPr/>
        </p:nvSpPr>
        <p:spPr>
          <a:xfrm flipV="1">
            <a:off x="5644140" y="3185129"/>
            <a:ext cx="792088" cy="505457"/>
          </a:xfrm>
          <a:prstGeom prst="pie">
            <a:avLst>
              <a:gd name="adj1" fmla="val 1"/>
              <a:gd name="adj2" fmla="val 10786679"/>
            </a:avLst>
          </a:prstGeom>
          <a:noFill/>
          <a:ln w="9525"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1636" tIns="40818" rIns="81636" bIns="40818" rtlCol="0" anchor="ctr"/>
          <a:lstStyle/>
          <a:p>
            <a:pPr algn="ctr"/>
            <a:endParaRPr lang="en-AU">
              <a:solidFill>
                <a:schemeClr val="tx1"/>
              </a:solidFill>
            </a:endParaRPr>
          </a:p>
        </p:txBody>
      </p:sp>
      <p:sp>
        <p:nvSpPr>
          <p:cNvPr id="86" name="TextBox 85"/>
          <p:cNvSpPr txBox="1"/>
          <p:nvPr/>
        </p:nvSpPr>
        <p:spPr>
          <a:xfrm>
            <a:off x="5777512" y="3238888"/>
            <a:ext cx="648072" cy="190112"/>
          </a:xfrm>
          <a:prstGeom prst="rect">
            <a:avLst/>
          </a:prstGeom>
          <a:noFill/>
        </p:spPr>
        <p:txBody>
          <a:bodyPr wrap="square" lIns="81636" tIns="40818" rIns="81636" bIns="40818" rtlCol="0">
            <a:spAutoFit/>
          </a:bodyPr>
          <a:lstStyle/>
          <a:p>
            <a:r>
              <a:rPr lang="en-AU" sz="700" dirty="0"/>
              <a:t>3 ½ Years </a:t>
            </a:r>
          </a:p>
        </p:txBody>
      </p:sp>
      <p:sp>
        <p:nvSpPr>
          <p:cNvPr id="87" name="TextBox 86"/>
          <p:cNvSpPr txBox="1"/>
          <p:nvPr/>
        </p:nvSpPr>
        <p:spPr>
          <a:xfrm>
            <a:off x="4030642" y="3137220"/>
            <a:ext cx="1514264" cy="190155"/>
          </a:xfrm>
          <a:prstGeom prst="rect">
            <a:avLst/>
          </a:prstGeom>
          <a:noFill/>
        </p:spPr>
        <p:txBody>
          <a:bodyPr wrap="square" lIns="81636" tIns="40818" rIns="81636" bIns="40818" rtlCol="0">
            <a:spAutoFit/>
          </a:bodyPr>
          <a:lstStyle/>
          <a:p>
            <a:r>
              <a:rPr lang="en-AU" sz="700" dirty="0"/>
              <a:t>The Church Age – 2000 years</a:t>
            </a:r>
          </a:p>
        </p:txBody>
      </p:sp>
      <p:sp>
        <p:nvSpPr>
          <p:cNvPr id="94" name="TextBox 93"/>
          <p:cNvSpPr txBox="1"/>
          <p:nvPr/>
        </p:nvSpPr>
        <p:spPr>
          <a:xfrm>
            <a:off x="906005" y="3832635"/>
            <a:ext cx="1152129" cy="821097"/>
          </a:xfrm>
          <a:prstGeom prst="rect">
            <a:avLst/>
          </a:prstGeom>
          <a:noFill/>
        </p:spPr>
        <p:txBody>
          <a:bodyPr wrap="square" lIns="81636" tIns="40818" rIns="81636" bIns="40818" rtlCol="0">
            <a:spAutoFit/>
          </a:bodyPr>
          <a:lstStyle/>
          <a:p>
            <a:pPr algn="ctr"/>
            <a:r>
              <a:rPr lang="en-AU" sz="2400" dirty="0"/>
              <a:t>7 </a:t>
            </a:r>
            <a:br>
              <a:rPr lang="en-AU" sz="2400" dirty="0"/>
            </a:br>
            <a:r>
              <a:rPr lang="en-AU" sz="2400" dirty="0"/>
              <a:t>WKS</a:t>
            </a:r>
            <a:endParaRPr lang="en-AU" sz="7200" dirty="0"/>
          </a:p>
        </p:txBody>
      </p:sp>
      <p:sp>
        <p:nvSpPr>
          <p:cNvPr id="103" name="TextBox 102"/>
          <p:cNvSpPr txBox="1"/>
          <p:nvPr/>
        </p:nvSpPr>
        <p:spPr>
          <a:xfrm>
            <a:off x="1899722" y="3861048"/>
            <a:ext cx="1152129" cy="821097"/>
          </a:xfrm>
          <a:prstGeom prst="rect">
            <a:avLst/>
          </a:prstGeom>
          <a:noFill/>
        </p:spPr>
        <p:txBody>
          <a:bodyPr wrap="square" lIns="81636" tIns="40818" rIns="81636" bIns="40818" rtlCol="0">
            <a:spAutoFit/>
          </a:bodyPr>
          <a:lstStyle/>
          <a:p>
            <a:pPr algn="ctr"/>
            <a:r>
              <a:rPr lang="en-AU" sz="2400" dirty="0"/>
              <a:t>62 </a:t>
            </a:r>
            <a:br>
              <a:rPr lang="en-AU" sz="2400" dirty="0"/>
            </a:br>
            <a:r>
              <a:rPr lang="en-AU" sz="2400" dirty="0"/>
              <a:t>WKS</a:t>
            </a:r>
            <a:endParaRPr lang="en-AU" sz="7200" dirty="0"/>
          </a:p>
        </p:txBody>
      </p:sp>
      <p:sp>
        <p:nvSpPr>
          <p:cNvPr id="104" name="TextBox 103"/>
          <p:cNvSpPr txBox="1"/>
          <p:nvPr/>
        </p:nvSpPr>
        <p:spPr>
          <a:xfrm>
            <a:off x="2980189" y="3856283"/>
            <a:ext cx="719734" cy="821097"/>
          </a:xfrm>
          <a:prstGeom prst="rect">
            <a:avLst/>
          </a:prstGeom>
          <a:noFill/>
        </p:spPr>
        <p:txBody>
          <a:bodyPr wrap="square" lIns="81636" tIns="40818" rIns="81636" bIns="40818" rtlCol="0">
            <a:spAutoFit/>
          </a:bodyPr>
          <a:lstStyle/>
          <a:p>
            <a:pPr algn="ctr"/>
            <a:r>
              <a:rPr lang="en-AU" sz="2400" dirty="0"/>
              <a:t>½</a:t>
            </a:r>
          </a:p>
          <a:p>
            <a:pPr algn="ctr"/>
            <a:r>
              <a:rPr lang="en-AU" sz="2400" dirty="0"/>
              <a:t>WK</a:t>
            </a:r>
            <a:endParaRPr lang="en-AU" sz="7200" dirty="0"/>
          </a:p>
        </p:txBody>
      </p:sp>
      <p:sp>
        <p:nvSpPr>
          <p:cNvPr id="106" name="TextBox 105"/>
          <p:cNvSpPr txBox="1"/>
          <p:nvPr/>
        </p:nvSpPr>
        <p:spPr>
          <a:xfrm>
            <a:off x="5644139" y="3861048"/>
            <a:ext cx="719734" cy="821097"/>
          </a:xfrm>
          <a:prstGeom prst="rect">
            <a:avLst/>
          </a:prstGeom>
          <a:noFill/>
        </p:spPr>
        <p:txBody>
          <a:bodyPr wrap="square" lIns="81636" tIns="40818" rIns="81636" bIns="40818" rtlCol="0">
            <a:spAutoFit/>
          </a:bodyPr>
          <a:lstStyle/>
          <a:p>
            <a:pPr algn="ctr"/>
            <a:r>
              <a:rPr lang="en-AU" sz="2400" dirty="0"/>
              <a:t>½</a:t>
            </a:r>
          </a:p>
          <a:p>
            <a:pPr algn="ctr"/>
            <a:r>
              <a:rPr lang="en-AU" sz="2400" dirty="0"/>
              <a:t>WK</a:t>
            </a:r>
            <a:endParaRPr lang="en-AU" sz="7200" dirty="0"/>
          </a:p>
        </p:txBody>
      </p:sp>
      <p:sp>
        <p:nvSpPr>
          <p:cNvPr id="107" name="TextBox 106"/>
          <p:cNvSpPr txBox="1"/>
          <p:nvPr/>
        </p:nvSpPr>
        <p:spPr>
          <a:xfrm>
            <a:off x="1122030" y="2278060"/>
            <a:ext cx="705685" cy="821097"/>
          </a:xfrm>
          <a:prstGeom prst="rect">
            <a:avLst/>
          </a:prstGeom>
          <a:noFill/>
        </p:spPr>
        <p:txBody>
          <a:bodyPr wrap="square" lIns="81636" tIns="40818" rIns="81636" bIns="40818" rtlCol="0">
            <a:spAutoFit/>
          </a:bodyPr>
          <a:lstStyle/>
          <a:p>
            <a:pPr algn="ctr"/>
            <a:r>
              <a:rPr lang="en-AU" sz="2400" dirty="0"/>
              <a:t>49 </a:t>
            </a:r>
            <a:br>
              <a:rPr lang="en-AU" sz="2400" dirty="0"/>
            </a:br>
            <a:r>
              <a:rPr lang="en-AU" sz="2400" dirty="0" err="1"/>
              <a:t>Yrs</a:t>
            </a:r>
            <a:r>
              <a:rPr lang="en-AU" sz="2400" dirty="0"/>
              <a:t> </a:t>
            </a:r>
          </a:p>
        </p:txBody>
      </p:sp>
      <p:sp>
        <p:nvSpPr>
          <p:cNvPr id="108" name="TextBox 107"/>
          <p:cNvSpPr txBox="1"/>
          <p:nvPr/>
        </p:nvSpPr>
        <p:spPr>
          <a:xfrm>
            <a:off x="2058134" y="2276872"/>
            <a:ext cx="705685" cy="821097"/>
          </a:xfrm>
          <a:prstGeom prst="rect">
            <a:avLst/>
          </a:prstGeom>
          <a:noFill/>
        </p:spPr>
        <p:txBody>
          <a:bodyPr wrap="square" lIns="81636" tIns="40818" rIns="81636" bIns="40818" rtlCol="0">
            <a:spAutoFit/>
          </a:bodyPr>
          <a:lstStyle/>
          <a:p>
            <a:pPr algn="ctr"/>
            <a:r>
              <a:rPr lang="en-AU" sz="2400" dirty="0"/>
              <a:t>434 </a:t>
            </a:r>
            <a:br>
              <a:rPr lang="en-AU" sz="2400" dirty="0"/>
            </a:br>
            <a:r>
              <a:rPr lang="en-AU" sz="2400" dirty="0" err="1"/>
              <a:t>Yrs</a:t>
            </a:r>
            <a:r>
              <a:rPr lang="en-AU" sz="2400" dirty="0"/>
              <a:t> </a:t>
            </a:r>
          </a:p>
        </p:txBody>
      </p:sp>
      <p:sp>
        <p:nvSpPr>
          <p:cNvPr id="110" name="TextBox 109"/>
          <p:cNvSpPr txBox="1"/>
          <p:nvPr/>
        </p:nvSpPr>
        <p:spPr>
          <a:xfrm>
            <a:off x="2944990" y="2270200"/>
            <a:ext cx="705685" cy="821097"/>
          </a:xfrm>
          <a:prstGeom prst="rect">
            <a:avLst/>
          </a:prstGeom>
          <a:noFill/>
        </p:spPr>
        <p:txBody>
          <a:bodyPr wrap="square" lIns="81636" tIns="40818" rIns="81636" bIns="40818" rtlCol="0">
            <a:spAutoFit/>
          </a:bodyPr>
          <a:lstStyle/>
          <a:p>
            <a:pPr algn="ctr"/>
            <a:r>
              <a:rPr lang="en-AU" sz="2400" dirty="0"/>
              <a:t>3½</a:t>
            </a:r>
          </a:p>
          <a:p>
            <a:pPr algn="ctr"/>
            <a:r>
              <a:rPr lang="en-AU" sz="2400" dirty="0"/>
              <a:t> </a:t>
            </a:r>
            <a:r>
              <a:rPr lang="en-AU" sz="2400" dirty="0" err="1"/>
              <a:t>Yrs</a:t>
            </a:r>
            <a:r>
              <a:rPr lang="en-AU" sz="2400" dirty="0"/>
              <a:t> </a:t>
            </a:r>
          </a:p>
        </p:txBody>
      </p:sp>
      <p:sp>
        <p:nvSpPr>
          <p:cNvPr id="119" name="TextBox 118"/>
          <p:cNvSpPr txBox="1"/>
          <p:nvPr/>
        </p:nvSpPr>
        <p:spPr>
          <a:xfrm>
            <a:off x="5658534" y="2276872"/>
            <a:ext cx="705685" cy="821097"/>
          </a:xfrm>
          <a:prstGeom prst="rect">
            <a:avLst/>
          </a:prstGeom>
          <a:noFill/>
        </p:spPr>
        <p:txBody>
          <a:bodyPr wrap="square" lIns="81636" tIns="40818" rIns="81636" bIns="40818" rtlCol="0">
            <a:spAutoFit/>
          </a:bodyPr>
          <a:lstStyle/>
          <a:p>
            <a:pPr algn="ctr"/>
            <a:r>
              <a:rPr lang="en-AU" sz="2400" dirty="0"/>
              <a:t>3½</a:t>
            </a:r>
          </a:p>
          <a:p>
            <a:pPr algn="ctr"/>
            <a:r>
              <a:rPr lang="en-AU" sz="2400" dirty="0"/>
              <a:t> </a:t>
            </a:r>
            <a:r>
              <a:rPr lang="en-AU" sz="2400" dirty="0" err="1"/>
              <a:t>Yrs</a:t>
            </a:r>
            <a:r>
              <a:rPr lang="en-AU" sz="2400" dirty="0"/>
              <a:t> 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762050" y="2589872"/>
            <a:ext cx="1490470" cy="1631216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en-AU" sz="2000" b="1" dirty="0"/>
              <a:t>NEW</a:t>
            </a:r>
          </a:p>
          <a:p>
            <a:r>
              <a:rPr lang="en-AU" sz="2000" b="1" dirty="0"/>
              <a:t>HEAVENS </a:t>
            </a:r>
          </a:p>
          <a:p>
            <a:r>
              <a:rPr lang="en-AU" sz="2000" b="1" dirty="0"/>
              <a:t>&amp; </a:t>
            </a:r>
          </a:p>
          <a:p>
            <a:r>
              <a:rPr lang="en-AU" sz="2000" b="1" dirty="0"/>
              <a:t>NEW</a:t>
            </a:r>
          </a:p>
          <a:p>
            <a:r>
              <a:rPr lang="en-AU" sz="2000" b="1" dirty="0"/>
              <a:t>EARTH</a:t>
            </a:r>
          </a:p>
        </p:txBody>
      </p:sp>
      <p:sp>
        <p:nvSpPr>
          <p:cNvPr id="124" name="TextBox 123"/>
          <p:cNvSpPr txBox="1"/>
          <p:nvPr/>
        </p:nvSpPr>
        <p:spPr>
          <a:xfrm>
            <a:off x="6314834" y="2276872"/>
            <a:ext cx="1353510" cy="821097"/>
          </a:xfrm>
          <a:prstGeom prst="rect">
            <a:avLst/>
          </a:prstGeom>
          <a:noFill/>
        </p:spPr>
        <p:txBody>
          <a:bodyPr wrap="square" lIns="81636" tIns="40818" rIns="81636" bIns="40818" rtlCol="0">
            <a:spAutoFit/>
          </a:bodyPr>
          <a:lstStyle/>
          <a:p>
            <a:pPr algn="ctr"/>
            <a:r>
              <a:rPr lang="en-AU" sz="2400" dirty="0"/>
              <a:t>1000</a:t>
            </a:r>
          </a:p>
          <a:p>
            <a:pPr algn="ctr"/>
            <a:r>
              <a:rPr lang="en-AU" sz="2400" dirty="0"/>
              <a:t> </a:t>
            </a:r>
            <a:r>
              <a:rPr lang="en-AU" sz="2400" dirty="0" err="1"/>
              <a:t>Yrs</a:t>
            </a:r>
            <a:r>
              <a:rPr lang="en-AU" sz="2400" dirty="0"/>
              <a:t> </a:t>
            </a:r>
          </a:p>
        </p:txBody>
      </p:sp>
      <p:sp>
        <p:nvSpPr>
          <p:cNvPr id="129" name="TextBox 128"/>
          <p:cNvSpPr txBox="1"/>
          <p:nvPr/>
        </p:nvSpPr>
        <p:spPr>
          <a:xfrm>
            <a:off x="3203848" y="852032"/>
            <a:ext cx="1601516" cy="821097"/>
          </a:xfrm>
          <a:prstGeom prst="rect">
            <a:avLst/>
          </a:prstGeom>
          <a:noFill/>
        </p:spPr>
        <p:txBody>
          <a:bodyPr wrap="square" lIns="81636" tIns="40818" rIns="81636" bIns="40818" rtlCol="0">
            <a:spAutoFit/>
          </a:bodyPr>
          <a:lstStyle/>
          <a:p>
            <a:r>
              <a:rPr lang="en-AU" sz="2400" b="1" dirty="0"/>
              <a:t>1</a:t>
            </a:r>
            <a:r>
              <a:rPr lang="en-AU" sz="2400" b="1" baseline="30000" dirty="0"/>
              <a:t>st</a:t>
            </a:r>
            <a:endParaRPr lang="en-AU" sz="2400" b="1" dirty="0"/>
          </a:p>
          <a:p>
            <a:r>
              <a:rPr lang="en-AU" sz="2400" b="1" dirty="0"/>
              <a:t>COMING</a:t>
            </a:r>
          </a:p>
        </p:txBody>
      </p:sp>
      <p:cxnSp>
        <p:nvCxnSpPr>
          <p:cNvPr id="18" name="Straight Connector 17"/>
          <p:cNvCxnSpPr/>
          <p:nvPr/>
        </p:nvCxnSpPr>
        <p:spPr>
          <a:xfrm>
            <a:off x="3297832" y="5445224"/>
            <a:ext cx="2706174" cy="0"/>
          </a:xfrm>
          <a:prstGeom prst="line">
            <a:avLst/>
          </a:prstGeom>
          <a:ln w="19050"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/>
          <p:nvPr/>
        </p:nvCxnSpPr>
        <p:spPr>
          <a:xfrm flipV="1">
            <a:off x="3297832" y="4941168"/>
            <a:ext cx="0" cy="501292"/>
          </a:xfrm>
          <a:prstGeom prst="straightConnector1">
            <a:avLst/>
          </a:prstGeom>
          <a:ln w="19050">
            <a:prstDash val="lg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1" name="Straight Arrow Connector 130"/>
          <p:cNvCxnSpPr/>
          <p:nvPr/>
        </p:nvCxnSpPr>
        <p:spPr>
          <a:xfrm flipV="1">
            <a:off x="6011376" y="4941168"/>
            <a:ext cx="784" cy="501292"/>
          </a:xfrm>
          <a:prstGeom prst="straightConnector1">
            <a:avLst/>
          </a:prstGeom>
          <a:ln w="19050">
            <a:prstDash val="lg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2" name="TextBox 131"/>
          <p:cNvSpPr txBox="1"/>
          <p:nvPr/>
        </p:nvSpPr>
        <p:spPr>
          <a:xfrm>
            <a:off x="4027049" y="5535546"/>
            <a:ext cx="1678556" cy="451765"/>
          </a:xfrm>
          <a:prstGeom prst="rect">
            <a:avLst/>
          </a:prstGeom>
          <a:noFill/>
        </p:spPr>
        <p:txBody>
          <a:bodyPr wrap="square" lIns="81636" tIns="40818" rIns="81636" bIns="40818" rtlCol="0">
            <a:spAutoFit/>
          </a:bodyPr>
          <a:lstStyle/>
          <a:p>
            <a:r>
              <a:rPr lang="en-AU" sz="2400" u="sng" dirty="0"/>
              <a:t>1 Week</a:t>
            </a:r>
          </a:p>
        </p:txBody>
      </p:sp>
      <p:sp>
        <p:nvSpPr>
          <p:cNvPr id="134" name="TextBox 133"/>
          <p:cNvSpPr txBox="1"/>
          <p:nvPr/>
        </p:nvSpPr>
        <p:spPr>
          <a:xfrm>
            <a:off x="3127061" y="5531172"/>
            <a:ext cx="345649" cy="451765"/>
          </a:xfrm>
          <a:prstGeom prst="rect">
            <a:avLst/>
          </a:prstGeom>
          <a:noFill/>
        </p:spPr>
        <p:txBody>
          <a:bodyPr wrap="square" lIns="81636" tIns="40818" rIns="81636" bIns="40818" rtlCol="0">
            <a:spAutoFit/>
          </a:bodyPr>
          <a:lstStyle/>
          <a:p>
            <a:r>
              <a:rPr lang="en-AU" sz="2400" dirty="0"/>
              <a:t>+</a:t>
            </a:r>
          </a:p>
        </p:txBody>
      </p:sp>
      <p:sp>
        <p:nvSpPr>
          <p:cNvPr id="137" name="TextBox 136"/>
          <p:cNvSpPr txBox="1"/>
          <p:nvPr/>
        </p:nvSpPr>
        <p:spPr>
          <a:xfrm>
            <a:off x="5399439" y="5521204"/>
            <a:ext cx="2184424" cy="451765"/>
          </a:xfrm>
          <a:prstGeom prst="rect">
            <a:avLst/>
          </a:prstGeom>
          <a:noFill/>
        </p:spPr>
        <p:txBody>
          <a:bodyPr wrap="square" lIns="81636" tIns="40818" rIns="81636" bIns="40818" rtlCol="0">
            <a:spAutoFit/>
          </a:bodyPr>
          <a:lstStyle/>
          <a:p>
            <a:r>
              <a:rPr lang="en-AU" sz="2400" b="1" dirty="0"/>
              <a:t>= 70 Weeks</a:t>
            </a:r>
          </a:p>
        </p:txBody>
      </p:sp>
      <p:sp>
        <p:nvSpPr>
          <p:cNvPr id="151" name="Pie 81"/>
          <p:cNvSpPr/>
          <p:nvPr/>
        </p:nvSpPr>
        <p:spPr>
          <a:xfrm flipV="1">
            <a:off x="1827715" y="3169711"/>
            <a:ext cx="1224136" cy="523171"/>
          </a:xfrm>
          <a:prstGeom prst="pie">
            <a:avLst>
              <a:gd name="adj1" fmla="val 1"/>
              <a:gd name="adj2" fmla="val 10786679"/>
            </a:avLst>
          </a:prstGeom>
          <a:solidFill>
            <a:schemeClr val="accent6">
              <a:lumMod val="75000"/>
            </a:schemeClr>
          </a:solidFill>
          <a:ln w="9525"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1636" tIns="40818" rIns="81636" bIns="40818" rtlCol="0" anchor="ctr"/>
          <a:lstStyle/>
          <a:p>
            <a:pPr algn="ctr"/>
            <a:endParaRPr lang="en-AU">
              <a:solidFill>
                <a:schemeClr val="tx1"/>
              </a:solidFill>
            </a:endParaRPr>
          </a:p>
        </p:txBody>
      </p:sp>
      <p:sp>
        <p:nvSpPr>
          <p:cNvPr id="153" name="Pie 83"/>
          <p:cNvSpPr/>
          <p:nvPr/>
        </p:nvSpPr>
        <p:spPr>
          <a:xfrm flipV="1">
            <a:off x="1107635" y="3178526"/>
            <a:ext cx="720080" cy="505540"/>
          </a:xfrm>
          <a:prstGeom prst="pie">
            <a:avLst>
              <a:gd name="adj1" fmla="val 1"/>
              <a:gd name="adj2" fmla="val 10786679"/>
            </a:avLst>
          </a:prstGeom>
          <a:solidFill>
            <a:schemeClr val="accent6">
              <a:lumMod val="75000"/>
            </a:schemeClr>
          </a:solidFill>
          <a:ln w="9525"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1636" tIns="40818" rIns="81636" bIns="40818" rtlCol="0" anchor="ctr"/>
          <a:lstStyle/>
          <a:p>
            <a:pPr algn="ctr"/>
            <a:endParaRPr lang="en-AU">
              <a:solidFill>
                <a:schemeClr val="tx1"/>
              </a:solidFill>
            </a:endParaRPr>
          </a:p>
        </p:txBody>
      </p:sp>
      <p:sp>
        <p:nvSpPr>
          <p:cNvPr id="154" name="Pie 89"/>
          <p:cNvSpPr/>
          <p:nvPr/>
        </p:nvSpPr>
        <p:spPr>
          <a:xfrm flipV="1">
            <a:off x="3051851" y="3222146"/>
            <a:ext cx="542156" cy="421208"/>
          </a:xfrm>
          <a:prstGeom prst="pie">
            <a:avLst>
              <a:gd name="adj1" fmla="val 1"/>
              <a:gd name="adj2" fmla="val 10786679"/>
            </a:avLst>
          </a:prstGeom>
          <a:solidFill>
            <a:schemeClr val="accent6">
              <a:lumMod val="75000"/>
            </a:schemeClr>
          </a:solidFill>
          <a:ln w="9525"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1636" tIns="40818" rIns="81636" bIns="40818" rtlCol="0" anchor="ctr"/>
          <a:lstStyle/>
          <a:p>
            <a:pPr algn="ctr"/>
            <a:endParaRPr lang="en-AU">
              <a:solidFill>
                <a:schemeClr val="tx1"/>
              </a:solidFill>
            </a:endParaRPr>
          </a:p>
        </p:txBody>
      </p:sp>
      <p:sp>
        <p:nvSpPr>
          <p:cNvPr id="155" name="TextBox 154"/>
          <p:cNvSpPr txBox="1"/>
          <p:nvPr/>
        </p:nvSpPr>
        <p:spPr>
          <a:xfrm>
            <a:off x="1194079" y="3241142"/>
            <a:ext cx="633636" cy="190155"/>
          </a:xfrm>
          <a:prstGeom prst="rect">
            <a:avLst/>
          </a:prstGeom>
          <a:noFill/>
        </p:spPr>
        <p:txBody>
          <a:bodyPr wrap="square" lIns="81636" tIns="40818" rIns="81636" bIns="40818" rtlCol="0">
            <a:spAutoFit/>
          </a:bodyPr>
          <a:lstStyle/>
          <a:p>
            <a:r>
              <a:rPr lang="en-AU" sz="700" dirty="0"/>
              <a:t>49 Years </a:t>
            </a:r>
          </a:p>
        </p:txBody>
      </p:sp>
      <p:sp>
        <p:nvSpPr>
          <p:cNvPr id="158" name="TextBox 157"/>
          <p:cNvSpPr txBox="1"/>
          <p:nvPr/>
        </p:nvSpPr>
        <p:spPr>
          <a:xfrm>
            <a:off x="2187755" y="3241142"/>
            <a:ext cx="633636" cy="190155"/>
          </a:xfrm>
          <a:prstGeom prst="rect">
            <a:avLst/>
          </a:prstGeom>
          <a:noFill/>
        </p:spPr>
        <p:txBody>
          <a:bodyPr wrap="square" lIns="81636" tIns="40818" rIns="81636" bIns="40818" rtlCol="0">
            <a:spAutoFit/>
          </a:bodyPr>
          <a:lstStyle/>
          <a:p>
            <a:r>
              <a:rPr lang="en-AU" sz="700" dirty="0"/>
              <a:t>434 Years </a:t>
            </a:r>
          </a:p>
        </p:txBody>
      </p:sp>
      <p:sp>
        <p:nvSpPr>
          <p:cNvPr id="159" name="TextBox 158"/>
          <p:cNvSpPr txBox="1"/>
          <p:nvPr/>
        </p:nvSpPr>
        <p:spPr>
          <a:xfrm>
            <a:off x="3051851" y="3241142"/>
            <a:ext cx="633636" cy="190155"/>
          </a:xfrm>
          <a:prstGeom prst="rect">
            <a:avLst/>
          </a:prstGeom>
          <a:noFill/>
        </p:spPr>
        <p:txBody>
          <a:bodyPr wrap="square" lIns="81636" tIns="40818" rIns="81636" bIns="40818" rtlCol="0">
            <a:spAutoFit/>
          </a:bodyPr>
          <a:lstStyle/>
          <a:p>
            <a:r>
              <a:rPr lang="en-AU" sz="700" dirty="0"/>
              <a:t>3 ½ Years </a:t>
            </a:r>
          </a:p>
        </p:txBody>
      </p:sp>
      <p:sp>
        <p:nvSpPr>
          <p:cNvPr id="160" name="Pie 82"/>
          <p:cNvSpPr/>
          <p:nvPr/>
        </p:nvSpPr>
        <p:spPr>
          <a:xfrm flipV="1">
            <a:off x="5644140" y="3187425"/>
            <a:ext cx="792088" cy="505457"/>
          </a:xfrm>
          <a:prstGeom prst="pie">
            <a:avLst>
              <a:gd name="adj1" fmla="val 1"/>
              <a:gd name="adj2" fmla="val 10786679"/>
            </a:avLst>
          </a:prstGeom>
          <a:solidFill>
            <a:schemeClr val="accent6">
              <a:lumMod val="75000"/>
            </a:schemeClr>
          </a:solidFill>
          <a:ln w="9525"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1636" tIns="40818" rIns="81636" bIns="40818" rtlCol="0" anchor="ctr"/>
          <a:lstStyle/>
          <a:p>
            <a:pPr algn="ctr"/>
            <a:endParaRPr lang="en-AU">
              <a:solidFill>
                <a:schemeClr val="tx1"/>
              </a:solidFill>
            </a:endParaRPr>
          </a:p>
        </p:txBody>
      </p:sp>
      <p:sp>
        <p:nvSpPr>
          <p:cNvPr id="161" name="TextBox 160"/>
          <p:cNvSpPr txBox="1"/>
          <p:nvPr/>
        </p:nvSpPr>
        <p:spPr>
          <a:xfrm>
            <a:off x="5777512" y="3241184"/>
            <a:ext cx="648072" cy="190112"/>
          </a:xfrm>
          <a:prstGeom prst="rect">
            <a:avLst/>
          </a:prstGeom>
          <a:noFill/>
        </p:spPr>
        <p:txBody>
          <a:bodyPr wrap="square" lIns="81636" tIns="40818" rIns="81636" bIns="40818" rtlCol="0">
            <a:spAutoFit/>
          </a:bodyPr>
          <a:lstStyle/>
          <a:p>
            <a:r>
              <a:rPr lang="en-AU" sz="700" dirty="0"/>
              <a:t>3 ½ Years </a:t>
            </a:r>
          </a:p>
        </p:txBody>
      </p:sp>
      <p:sp>
        <p:nvSpPr>
          <p:cNvPr id="163" name="Pie 94"/>
          <p:cNvSpPr/>
          <p:nvPr/>
        </p:nvSpPr>
        <p:spPr>
          <a:xfrm flipV="1">
            <a:off x="6436227" y="3167414"/>
            <a:ext cx="1376131" cy="549617"/>
          </a:xfrm>
          <a:prstGeom prst="pie">
            <a:avLst>
              <a:gd name="adj1" fmla="val 28794"/>
              <a:gd name="adj2" fmla="val 10786679"/>
            </a:avLst>
          </a:prstGeom>
          <a:solidFill>
            <a:schemeClr val="tx2">
              <a:lumMod val="60000"/>
              <a:lumOff val="40000"/>
            </a:schemeClr>
          </a:solidFill>
          <a:ln w="9525"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1636" tIns="40818" rIns="81636" bIns="40818" rtlCol="0" anchor="ctr"/>
          <a:lstStyle/>
          <a:p>
            <a:pPr algn="ctr"/>
            <a:endParaRPr lang="en-AU">
              <a:solidFill>
                <a:schemeClr val="tx1"/>
              </a:solidFill>
            </a:endParaRPr>
          </a:p>
        </p:txBody>
      </p:sp>
      <p:sp>
        <p:nvSpPr>
          <p:cNvPr id="170" name="TextBox 169"/>
          <p:cNvSpPr txBox="1"/>
          <p:nvPr/>
        </p:nvSpPr>
        <p:spPr>
          <a:xfrm>
            <a:off x="6724259" y="3238846"/>
            <a:ext cx="741648" cy="190155"/>
          </a:xfrm>
          <a:prstGeom prst="rect">
            <a:avLst/>
          </a:prstGeom>
          <a:noFill/>
        </p:spPr>
        <p:txBody>
          <a:bodyPr wrap="square" lIns="81636" tIns="40818" rIns="81636" bIns="40818" rtlCol="0">
            <a:spAutoFit/>
          </a:bodyPr>
          <a:lstStyle/>
          <a:p>
            <a:r>
              <a:rPr lang="en-AU" sz="700" dirty="0"/>
              <a:t>1000 Years </a:t>
            </a:r>
          </a:p>
        </p:txBody>
      </p:sp>
      <p:sp>
        <p:nvSpPr>
          <p:cNvPr id="89" name="Freeform 88">
            <a:extLst>
              <a:ext uri="{FF2B5EF4-FFF2-40B4-BE49-F238E27FC236}">
                <a16:creationId xmlns:a16="http://schemas.microsoft.com/office/drawing/2014/main" id="{52760592-8930-4745-B02F-276B971FDB3E}"/>
              </a:ext>
            </a:extLst>
          </p:cNvPr>
          <p:cNvSpPr/>
          <p:nvPr/>
        </p:nvSpPr>
        <p:spPr>
          <a:xfrm>
            <a:off x="0" y="-171400"/>
            <a:ext cx="9144000" cy="7029400"/>
          </a:xfrm>
          <a:custGeom>
            <a:avLst/>
            <a:gdLst>
              <a:gd name="connsiteX0" fmla="*/ 0 w 9144000"/>
              <a:gd name="connsiteY0" fmla="*/ 0 h 6741368"/>
              <a:gd name="connsiteX1" fmla="*/ 3054789 w 9144000"/>
              <a:gd name="connsiteY1" fmla="*/ 0 h 6741368"/>
              <a:gd name="connsiteX2" fmla="*/ 3054789 w 9144000"/>
              <a:gd name="connsiteY2" fmla="*/ 6080928 h 6741368"/>
              <a:gd name="connsiteX3" fmla="*/ 3648758 w 9144000"/>
              <a:gd name="connsiteY3" fmla="*/ 6080928 h 6741368"/>
              <a:gd name="connsiteX4" fmla="*/ 3648758 w 9144000"/>
              <a:gd name="connsiteY4" fmla="*/ 0 h 6741368"/>
              <a:gd name="connsiteX5" fmla="*/ 5666898 w 9144000"/>
              <a:gd name="connsiteY5" fmla="*/ 0 h 6741368"/>
              <a:gd name="connsiteX6" fmla="*/ 5666898 w 9144000"/>
              <a:gd name="connsiteY6" fmla="*/ 6120680 h 6741368"/>
              <a:gd name="connsiteX7" fmla="*/ 6418573 w 9144000"/>
              <a:gd name="connsiteY7" fmla="*/ 6120680 h 6741368"/>
              <a:gd name="connsiteX8" fmla="*/ 6418573 w 9144000"/>
              <a:gd name="connsiteY8" fmla="*/ 0 h 6741368"/>
              <a:gd name="connsiteX9" fmla="*/ 9144000 w 9144000"/>
              <a:gd name="connsiteY9" fmla="*/ 0 h 6741368"/>
              <a:gd name="connsiteX10" fmla="*/ 9144000 w 9144000"/>
              <a:gd name="connsiteY10" fmla="*/ 6741368 h 6741368"/>
              <a:gd name="connsiteX11" fmla="*/ 0 w 9144000"/>
              <a:gd name="connsiteY11" fmla="*/ 6741368 h 67413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9144000" h="6741368">
                <a:moveTo>
                  <a:pt x="0" y="0"/>
                </a:moveTo>
                <a:lnTo>
                  <a:pt x="3054789" y="0"/>
                </a:lnTo>
                <a:lnTo>
                  <a:pt x="3054789" y="6080928"/>
                </a:lnTo>
                <a:lnTo>
                  <a:pt x="3648758" y="6080928"/>
                </a:lnTo>
                <a:lnTo>
                  <a:pt x="3648758" y="0"/>
                </a:lnTo>
                <a:lnTo>
                  <a:pt x="5666898" y="0"/>
                </a:lnTo>
                <a:lnTo>
                  <a:pt x="5666898" y="6120680"/>
                </a:lnTo>
                <a:lnTo>
                  <a:pt x="6418573" y="6120680"/>
                </a:lnTo>
                <a:lnTo>
                  <a:pt x="6418573" y="0"/>
                </a:lnTo>
                <a:lnTo>
                  <a:pt x="9144000" y="0"/>
                </a:lnTo>
                <a:lnTo>
                  <a:pt x="9144000" y="6741368"/>
                </a:lnTo>
                <a:lnTo>
                  <a:pt x="0" y="6741368"/>
                </a:lnTo>
                <a:close/>
              </a:path>
            </a:pathLst>
          </a:custGeom>
          <a:solidFill>
            <a:srgbClr val="000000">
              <a:alpha val="70000"/>
            </a:srgb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6391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9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Daniel 9:27b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836712"/>
            <a:ext cx="8712968" cy="5328591"/>
          </a:xfrm>
        </p:spPr>
        <p:txBody>
          <a:bodyPr/>
          <a:lstStyle/>
          <a:p>
            <a:pPr marL="0" indent="0">
              <a:buNone/>
            </a:pPr>
            <a:r>
              <a:rPr lang="en-AU" dirty="0"/>
              <a:t>And on the </a:t>
            </a:r>
            <a:r>
              <a:rPr lang="en-AU" b="1" u="sng" dirty="0"/>
              <a:t>wing of abominations </a:t>
            </a:r>
            <a:r>
              <a:rPr lang="en-AU" dirty="0"/>
              <a:t>shall be</a:t>
            </a:r>
          </a:p>
          <a:p>
            <a:pPr marL="0" indent="0">
              <a:buNone/>
            </a:pPr>
            <a:endParaRPr lang="en-AU" dirty="0"/>
          </a:p>
          <a:p>
            <a:pPr marL="0" indent="0">
              <a:buNone/>
            </a:pPr>
            <a:endParaRPr lang="en-AU" dirty="0"/>
          </a:p>
          <a:p>
            <a:pPr marL="0" indent="0">
              <a:buNone/>
            </a:pPr>
            <a:r>
              <a:rPr lang="en-AU" dirty="0"/>
              <a:t> one who makes desolate,</a:t>
            </a:r>
            <a:br>
              <a:rPr lang="en-AU" dirty="0"/>
            </a:br>
            <a:r>
              <a:rPr lang="en-AU" dirty="0"/>
              <a:t>Even until the </a:t>
            </a:r>
            <a:r>
              <a:rPr lang="en-AU" b="1" u="sng" dirty="0"/>
              <a:t>consummation</a:t>
            </a:r>
            <a:r>
              <a:rPr lang="en-AU" dirty="0"/>
              <a:t>, which is</a:t>
            </a:r>
          </a:p>
          <a:p>
            <a:pPr marL="0" indent="0">
              <a:buNone/>
            </a:pPr>
            <a:endParaRPr lang="en-AU" dirty="0"/>
          </a:p>
          <a:p>
            <a:pPr marL="0" indent="0">
              <a:buNone/>
            </a:pPr>
            <a:endParaRPr lang="en-AU" dirty="0"/>
          </a:p>
          <a:p>
            <a:pPr marL="0" indent="0">
              <a:buNone/>
            </a:pPr>
            <a:r>
              <a:rPr lang="en-AU" dirty="0"/>
              <a:t> determined,</a:t>
            </a:r>
            <a:br>
              <a:rPr lang="en-AU" dirty="0"/>
            </a:br>
            <a:r>
              <a:rPr lang="en-AU" b="1" u="sng" dirty="0"/>
              <a:t>Is poured out on the desolate</a:t>
            </a:r>
            <a:r>
              <a:rPr lang="en-AU" dirty="0"/>
              <a:t>.”</a:t>
            </a:r>
          </a:p>
          <a:p>
            <a:endParaRPr lang="en-AU" dirty="0"/>
          </a:p>
        </p:txBody>
      </p:sp>
      <p:sp>
        <p:nvSpPr>
          <p:cNvPr id="4" name="Rectangle 3"/>
          <p:cNvSpPr/>
          <p:nvPr/>
        </p:nvSpPr>
        <p:spPr>
          <a:xfrm>
            <a:off x="2123728" y="1412776"/>
            <a:ext cx="5400600" cy="122413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2800" dirty="0"/>
              <a:t>Rejection of the Blood of Jesus</a:t>
            </a:r>
            <a:br>
              <a:rPr lang="en-AU" sz="2800" dirty="0"/>
            </a:br>
            <a:r>
              <a:rPr lang="en-AU" sz="2800" dirty="0"/>
              <a:t>(Sacrifice)</a:t>
            </a:r>
          </a:p>
        </p:txBody>
      </p:sp>
      <p:sp>
        <p:nvSpPr>
          <p:cNvPr id="5" name="Rectangle 4"/>
          <p:cNvSpPr/>
          <p:nvPr/>
        </p:nvSpPr>
        <p:spPr>
          <a:xfrm>
            <a:off x="251520" y="3861048"/>
            <a:ext cx="2555776" cy="93610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2800" dirty="0"/>
              <a:t>End or Finish of Something</a:t>
            </a:r>
          </a:p>
        </p:txBody>
      </p:sp>
      <p:sp>
        <p:nvSpPr>
          <p:cNvPr id="6" name="Rectangle 5"/>
          <p:cNvSpPr/>
          <p:nvPr/>
        </p:nvSpPr>
        <p:spPr>
          <a:xfrm>
            <a:off x="3050232" y="3645024"/>
            <a:ext cx="5976664" cy="17281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2800" dirty="0"/>
              <a:t>God’s Wrath Poured out of the 7 </a:t>
            </a:r>
            <a:br>
              <a:rPr lang="en-AU" sz="2800" dirty="0"/>
            </a:br>
            <a:r>
              <a:rPr lang="en-AU" sz="2800" dirty="0"/>
              <a:t>Bowls during the 3 ½ years of </a:t>
            </a:r>
            <a:br>
              <a:rPr lang="en-AU" sz="2800" dirty="0"/>
            </a:br>
            <a:r>
              <a:rPr lang="en-AU" sz="2800" dirty="0"/>
              <a:t>Great Tribulation</a:t>
            </a:r>
          </a:p>
          <a:p>
            <a:pPr algn="ctr"/>
            <a:endParaRPr lang="en-AU" sz="2800" dirty="0"/>
          </a:p>
        </p:txBody>
      </p:sp>
    </p:spTree>
    <p:extLst>
      <p:ext uri="{BB962C8B-B14F-4D97-AF65-F5344CB8AC3E}">
        <p14:creationId xmlns:p14="http://schemas.microsoft.com/office/powerpoint/2010/main" val="8853141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/>
          </p:nvPr>
        </p:nvGraphicFramePr>
        <p:xfrm>
          <a:off x="-756592" y="608687"/>
          <a:ext cx="8200935" cy="3600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cxnSp>
        <p:nvCxnSpPr>
          <p:cNvPr id="21" name="Straight Connector 20"/>
          <p:cNvCxnSpPr/>
          <p:nvPr/>
        </p:nvCxnSpPr>
        <p:spPr>
          <a:xfrm>
            <a:off x="387555" y="1268760"/>
            <a:ext cx="0" cy="4320480"/>
          </a:xfrm>
          <a:prstGeom prst="line">
            <a:avLst/>
          </a:prstGeom>
          <a:ln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Connector 72"/>
          <p:cNvCxnSpPr/>
          <p:nvPr/>
        </p:nvCxnSpPr>
        <p:spPr>
          <a:xfrm>
            <a:off x="3123859" y="2276872"/>
            <a:ext cx="1080120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7" name="TextBox 76"/>
          <p:cNvSpPr txBox="1"/>
          <p:nvPr/>
        </p:nvSpPr>
        <p:spPr>
          <a:xfrm>
            <a:off x="3604537" y="2329102"/>
            <a:ext cx="1949921" cy="621042"/>
          </a:xfrm>
          <a:prstGeom prst="rect">
            <a:avLst/>
          </a:prstGeom>
          <a:noFill/>
        </p:spPr>
        <p:txBody>
          <a:bodyPr wrap="square" lIns="81636" tIns="40818" rIns="81636" bIns="40818" rtlCol="0">
            <a:spAutoFit/>
          </a:bodyPr>
          <a:lstStyle/>
          <a:p>
            <a:pPr marL="171450" indent="-72000">
              <a:buFont typeface="Arial" panose="020B0604020202020204" pitchFamily="34" charset="0"/>
              <a:buChar char="•"/>
            </a:pPr>
            <a:r>
              <a:rPr lang="en-AU" sz="700" dirty="0"/>
              <a:t>Crucified for our sins, transgressions</a:t>
            </a:r>
          </a:p>
          <a:p>
            <a:pPr marL="171450" indent="-72000">
              <a:buFont typeface="Arial" panose="020B0604020202020204" pitchFamily="34" charset="0"/>
              <a:buChar char="•"/>
            </a:pPr>
            <a:r>
              <a:rPr lang="en-AU" sz="700" dirty="0"/>
              <a:t>Messiah cut off</a:t>
            </a:r>
          </a:p>
          <a:p>
            <a:pPr marL="171450" indent="-72000">
              <a:buFont typeface="Arial" panose="020B0604020202020204" pitchFamily="34" charset="0"/>
              <a:buChar char="•"/>
            </a:pPr>
            <a:r>
              <a:rPr lang="en-AU" sz="700" dirty="0"/>
              <a:t>Makes reconciliation</a:t>
            </a:r>
          </a:p>
          <a:p>
            <a:pPr marL="171450" indent="-72000">
              <a:buFont typeface="Arial" panose="020B0604020202020204" pitchFamily="34" charset="0"/>
              <a:buChar char="•"/>
            </a:pPr>
            <a:r>
              <a:rPr lang="en-AU" sz="700" dirty="0"/>
              <a:t>Midst of the week</a:t>
            </a:r>
          </a:p>
          <a:p>
            <a:pPr marL="171450" indent="-72000">
              <a:buFont typeface="Arial" panose="020B0604020202020204" pitchFamily="34" charset="0"/>
              <a:buChar char="•"/>
            </a:pPr>
            <a:r>
              <a:rPr lang="en-AU" sz="700" dirty="0"/>
              <a:t>Cause sacrifice &amp; oblation to cease</a:t>
            </a:r>
          </a:p>
        </p:txBody>
      </p:sp>
      <p:sp>
        <p:nvSpPr>
          <p:cNvPr id="127" name="TextBox 126"/>
          <p:cNvSpPr txBox="1"/>
          <p:nvPr/>
        </p:nvSpPr>
        <p:spPr>
          <a:xfrm>
            <a:off x="6425584" y="836712"/>
            <a:ext cx="1601516" cy="821097"/>
          </a:xfrm>
          <a:prstGeom prst="rect">
            <a:avLst/>
          </a:prstGeom>
          <a:noFill/>
        </p:spPr>
        <p:txBody>
          <a:bodyPr wrap="square" lIns="81636" tIns="40818" rIns="81636" bIns="40818" rtlCol="0">
            <a:spAutoFit/>
          </a:bodyPr>
          <a:lstStyle/>
          <a:p>
            <a:r>
              <a:rPr lang="en-AU" sz="2400" b="1" dirty="0"/>
              <a:t>2</a:t>
            </a:r>
            <a:r>
              <a:rPr lang="en-AU" sz="2400" b="1" baseline="30000" dirty="0"/>
              <a:t>nd</a:t>
            </a:r>
            <a:endParaRPr lang="en-AU" sz="2400" b="1" dirty="0"/>
          </a:p>
          <a:p>
            <a:r>
              <a:rPr lang="en-AU" sz="2400" b="1" dirty="0"/>
              <a:t>COMING</a:t>
            </a:r>
          </a:p>
        </p:txBody>
      </p:sp>
      <p:cxnSp>
        <p:nvCxnSpPr>
          <p:cNvPr id="69" name="Straight Connector 68"/>
          <p:cNvCxnSpPr/>
          <p:nvPr/>
        </p:nvCxnSpPr>
        <p:spPr>
          <a:xfrm>
            <a:off x="7812360" y="1268761"/>
            <a:ext cx="0" cy="4367311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Connector 71"/>
          <p:cNvCxnSpPr/>
          <p:nvPr/>
        </p:nvCxnSpPr>
        <p:spPr>
          <a:xfrm>
            <a:off x="1107635" y="1268760"/>
            <a:ext cx="0" cy="4320480"/>
          </a:xfrm>
          <a:prstGeom prst="line">
            <a:avLst/>
          </a:prstGeom>
          <a:ln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Straight Connector 73"/>
          <p:cNvCxnSpPr/>
          <p:nvPr/>
        </p:nvCxnSpPr>
        <p:spPr>
          <a:xfrm>
            <a:off x="1827715" y="1912490"/>
            <a:ext cx="0" cy="3524457"/>
          </a:xfrm>
          <a:prstGeom prst="line">
            <a:avLst/>
          </a:prstGeom>
          <a:ln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Straight Connector 74"/>
          <p:cNvCxnSpPr/>
          <p:nvPr/>
        </p:nvCxnSpPr>
        <p:spPr>
          <a:xfrm>
            <a:off x="3051851" y="1268760"/>
            <a:ext cx="0" cy="4320480"/>
          </a:xfrm>
          <a:prstGeom prst="line">
            <a:avLst/>
          </a:prstGeom>
          <a:ln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Straight Connector 75"/>
          <p:cNvCxnSpPr/>
          <p:nvPr/>
        </p:nvCxnSpPr>
        <p:spPr>
          <a:xfrm>
            <a:off x="5644139" y="1268760"/>
            <a:ext cx="0" cy="4320480"/>
          </a:xfrm>
          <a:prstGeom prst="line">
            <a:avLst/>
          </a:prstGeom>
          <a:ln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Straight Connector 78"/>
          <p:cNvCxnSpPr/>
          <p:nvPr/>
        </p:nvCxnSpPr>
        <p:spPr>
          <a:xfrm>
            <a:off x="6436227" y="1268760"/>
            <a:ext cx="0" cy="4320480"/>
          </a:xfrm>
          <a:prstGeom prst="line">
            <a:avLst/>
          </a:prstGeom>
          <a:ln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2" name="Pie 81"/>
          <p:cNvSpPr/>
          <p:nvPr/>
        </p:nvSpPr>
        <p:spPr>
          <a:xfrm flipV="1">
            <a:off x="1827715" y="3167415"/>
            <a:ext cx="1224136" cy="523171"/>
          </a:xfrm>
          <a:prstGeom prst="pie">
            <a:avLst>
              <a:gd name="adj1" fmla="val 1"/>
              <a:gd name="adj2" fmla="val 10786679"/>
            </a:avLst>
          </a:prstGeom>
          <a:noFill/>
          <a:ln w="9525"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1636" tIns="40818" rIns="81636" bIns="40818" rtlCol="0" anchor="ctr"/>
          <a:lstStyle/>
          <a:p>
            <a:pPr algn="ctr"/>
            <a:endParaRPr lang="en-AU">
              <a:solidFill>
                <a:schemeClr val="tx1"/>
              </a:solidFill>
            </a:endParaRPr>
          </a:p>
        </p:txBody>
      </p:sp>
      <p:sp>
        <p:nvSpPr>
          <p:cNvPr id="84" name="Pie 83"/>
          <p:cNvSpPr/>
          <p:nvPr/>
        </p:nvSpPr>
        <p:spPr>
          <a:xfrm flipV="1">
            <a:off x="1107635" y="3176230"/>
            <a:ext cx="720080" cy="505540"/>
          </a:xfrm>
          <a:prstGeom prst="pie">
            <a:avLst>
              <a:gd name="adj1" fmla="val 1"/>
              <a:gd name="adj2" fmla="val 10786679"/>
            </a:avLst>
          </a:prstGeom>
          <a:noFill/>
          <a:ln w="9525"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1636" tIns="40818" rIns="81636" bIns="40818" rtlCol="0" anchor="ctr"/>
          <a:lstStyle/>
          <a:p>
            <a:pPr algn="ctr"/>
            <a:endParaRPr lang="en-AU">
              <a:solidFill>
                <a:schemeClr val="tx1"/>
              </a:solidFill>
            </a:endParaRPr>
          </a:p>
        </p:txBody>
      </p:sp>
      <p:sp>
        <p:nvSpPr>
          <p:cNvPr id="85" name="Pie 84"/>
          <p:cNvSpPr/>
          <p:nvPr/>
        </p:nvSpPr>
        <p:spPr>
          <a:xfrm flipV="1">
            <a:off x="387555" y="3176230"/>
            <a:ext cx="720080" cy="505540"/>
          </a:xfrm>
          <a:prstGeom prst="pie">
            <a:avLst>
              <a:gd name="adj1" fmla="val 1"/>
              <a:gd name="adj2" fmla="val 10786679"/>
            </a:avLst>
          </a:prstGeom>
          <a:noFill/>
          <a:ln w="9525"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1636" tIns="40818" rIns="81636" bIns="40818" rtlCol="0" anchor="ctr"/>
          <a:lstStyle/>
          <a:p>
            <a:pPr algn="ctr"/>
            <a:endParaRPr lang="en-AU">
              <a:solidFill>
                <a:schemeClr val="tx1"/>
              </a:solidFill>
            </a:endParaRPr>
          </a:p>
        </p:txBody>
      </p:sp>
      <p:sp>
        <p:nvSpPr>
          <p:cNvPr id="90" name="Pie 89"/>
          <p:cNvSpPr/>
          <p:nvPr/>
        </p:nvSpPr>
        <p:spPr>
          <a:xfrm flipV="1">
            <a:off x="3051851" y="3219850"/>
            <a:ext cx="542156" cy="421208"/>
          </a:xfrm>
          <a:prstGeom prst="pie">
            <a:avLst>
              <a:gd name="adj1" fmla="val 1"/>
              <a:gd name="adj2" fmla="val 10786679"/>
            </a:avLst>
          </a:prstGeom>
          <a:noFill/>
          <a:ln w="9525"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1636" tIns="40818" rIns="81636" bIns="40818" rtlCol="0" anchor="ctr"/>
          <a:lstStyle/>
          <a:p>
            <a:pPr algn="ctr"/>
            <a:endParaRPr lang="en-AU">
              <a:solidFill>
                <a:schemeClr val="tx1"/>
              </a:solidFill>
            </a:endParaRPr>
          </a:p>
        </p:txBody>
      </p:sp>
      <p:cxnSp>
        <p:nvCxnSpPr>
          <p:cNvPr id="93" name="Straight Connector 92"/>
          <p:cNvCxnSpPr/>
          <p:nvPr/>
        </p:nvCxnSpPr>
        <p:spPr>
          <a:xfrm>
            <a:off x="3627915" y="1588178"/>
            <a:ext cx="0" cy="4001062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5" name="Pie 94"/>
          <p:cNvSpPr/>
          <p:nvPr/>
        </p:nvSpPr>
        <p:spPr>
          <a:xfrm flipV="1">
            <a:off x="6436227" y="3167414"/>
            <a:ext cx="1376131" cy="549617"/>
          </a:xfrm>
          <a:prstGeom prst="pie">
            <a:avLst>
              <a:gd name="adj1" fmla="val 28794"/>
              <a:gd name="adj2" fmla="val 10786679"/>
            </a:avLst>
          </a:prstGeom>
          <a:noFill/>
          <a:ln w="9525"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1636" tIns="40818" rIns="81636" bIns="40818" rtlCol="0" anchor="ctr"/>
          <a:lstStyle/>
          <a:p>
            <a:pPr algn="ctr"/>
            <a:endParaRPr lang="en-AU">
              <a:solidFill>
                <a:schemeClr val="tx1"/>
              </a:solidFill>
            </a:endParaRPr>
          </a:p>
        </p:txBody>
      </p:sp>
      <p:sp>
        <p:nvSpPr>
          <p:cNvPr id="97" name="TextBox 96"/>
          <p:cNvSpPr txBox="1"/>
          <p:nvPr/>
        </p:nvSpPr>
        <p:spPr>
          <a:xfrm>
            <a:off x="387555" y="2276872"/>
            <a:ext cx="705685" cy="821097"/>
          </a:xfrm>
          <a:prstGeom prst="rect">
            <a:avLst/>
          </a:prstGeom>
          <a:noFill/>
        </p:spPr>
        <p:txBody>
          <a:bodyPr wrap="square" lIns="81636" tIns="40818" rIns="81636" bIns="40818" rtlCol="0">
            <a:spAutoFit/>
          </a:bodyPr>
          <a:lstStyle/>
          <a:p>
            <a:pPr algn="ctr"/>
            <a:r>
              <a:rPr lang="en-AU" sz="2400" dirty="0"/>
              <a:t>70 </a:t>
            </a:r>
            <a:br>
              <a:rPr lang="en-AU" sz="2400" dirty="0"/>
            </a:br>
            <a:r>
              <a:rPr lang="en-AU" sz="2400" dirty="0" err="1"/>
              <a:t>Yrs</a:t>
            </a:r>
            <a:r>
              <a:rPr lang="en-AU" sz="2400" dirty="0"/>
              <a:t> </a:t>
            </a:r>
          </a:p>
        </p:txBody>
      </p:sp>
      <p:sp>
        <p:nvSpPr>
          <p:cNvPr id="98" name="TextBox 97"/>
          <p:cNvSpPr txBox="1"/>
          <p:nvPr/>
        </p:nvSpPr>
        <p:spPr>
          <a:xfrm>
            <a:off x="1194079" y="3238846"/>
            <a:ext cx="633636" cy="190155"/>
          </a:xfrm>
          <a:prstGeom prst="rect">
            <a:avLst/>
          </a:prstGeom>
          <a:noFill/>
        </p:spPr>
        <p:txBody>
          <a:bodyPr wrap="square" lIns="81636" tIns="40818" rIns="81636" bIns="40818" rtlCol="0">
            <a:spAutoFit/>
          </a:bodyPr>
          <a:lstStyle/>
          <a:p>
            <a:r>
              <a:rPr lang="en-AU" sz="700" dirty="0"/>
              <a:t>49 Years </a:t>
            </a:r>
          </a:p>
        </p:txBody>
      </p:sp>
      <p:sp>
        <p:nvSpPr>
          <p:cNvPr id="99" name="TextBox 98"/>
          <p:cNvSpPr txBox="1"/>
          <p:nvPr/>
        </p:nvSpPr>
        <p:spPr>
          <a:xfrm>
            <a:off x="2187755" y="3238846"/>
            <a:ext cx="633636" cy="190155"/>
          </a:xfrm>
          <a:prstGeom prst="rect">
            <a:avLst/>
          </a:prstGeom>
          <a:noFill/>
        </p:spPr>
        <p:txBody>
          <a:bodyPr wrap="square" lIns="81636" tIns="40818" rIns="81636" bIns="40818" rtlCol="0">
            <a:spAutoFit/>
          </a:bodyPr>
          <a:lstStyle/>
          <a:p>
            <a:r>
              <a:rPr lang="en-AU" sz="700" dirty="0"/>
              <a:t>434 Years </a:t>
            </a:r>
          </a:p>
        </p:txBody>
      </p:sp>
      <p:sp>
        <p:nvSpPr>
          <p:cNvPr id="100" name="TextBox 99"/>
          <p:cNvSpPr txBox="1"/>
          <p:nvPr/>
        </p:nvSpPr>
        <p:spPr>
          <a:xfrm>
            <a:off x="3051851" y="3238846"/>
            <a:ext cx="633636" cy="190155"/>
          </a:xfrm>
          <a:prstGeom prst="rect">
            <a:avLst/>
          </a:prstGeom>
          <a:noFill/>
        </p:spPr>
        <p:txBody>
          <a:bodyPr wrap="square" lIns="81636" tIns="40818" rIns="81636" bIns="40818" rtlCol="0">
            <a:spAutoFit/>
          </a:bodyPr>
          <a:lstStyle/>
          <a:p>
            <a:r>
              <a:rPr lang="en-AU" sz="700" dirty="0"/>
              <a:t>3 ½ Years </a:t>
            </a:r>
          </a:p>
        </p:txBody>
      </p:sp>
      <p:sp>
        <p:nvSpPr>
          <p:cNvPr id="109" name="TextBox 108"/>
          <p:cNvSpPr txBox="1"/>
          <p:nvPr/>
        </p:nvSpPr>
        <p:spPr>
          <a:xfrm>
            <a:off x="6724259" y="3238846"/>
            <a:ext cx="741648" cy="190155"/>
          </a:xfrm>
          <a:prstGeom prst="rect">
            <a:avLst/>
          </a:prstGeom>
          <a:noFill/>
        </p:spPr>
        <p:txBody>
          <a:bodyPr wrap="square" lIns="81636" tIns="40818" rIns="81636" bIns="40818" rtlCol="0">
            <a:spAutoFit/>
          </a:bodyPr>
          <a:lstStyle/>
          <a:p>
            <a:r>
              <a:rPr lang="en-AU" sz="700" dirty="0"/>
              <a:t>1000 Years </a:t>
            </a:r>
          </a:p>
        </p:txBody>
      </p:sp>
      <p:sp>
        <p:nvSpPr>
          <p:cNvPr id="113" name="TextBox 112"/>
          <p:cNvSpPr txBox="1"/>
          <p:nvPr/>
        </p:nvSpPr>
        <p:spPr>
          <a:xfrm>
            <a:off x="315547" y="3501008"/>
            <a:ext cx="864096" cy="513320"/>
          </a:xfrm>
          <a:prstGeom prst="rect">
            <a:avLst/>
          </a:prstGeom>
          <a:noFill/>
        </p:spPr>
        <p:txBody>
          <a:bodyPr wrap="square" lIns="81636" tIns="40818" rIns="81636" bIns="40818" rtlCol="0">
            <a:spAutoFit/>
          </a:bodyPr>
          <a:lstStyle/>
          <a:p>
            <a:pPr algn="ctr"/>
            <a:r>
              <a:rPr lang="en-AU" sz="700" dirty="0"/>
              <a:t>Babylonian</a:t>
            </a:r>
          </a:p>
          <a:p>
            <a:pPr algn="ctr"/>
            <a:r>
              <a:rPr lang="en-AU" sz="700" dirty="0"/>
              <a:t>Captivity</a:t>
            </a:r>
          </a:p>
          <a:p>
            <a:endParaRPr lang="en-AU" sz="700" dirty="0"/>
          </a:p>
          <a:p>
            <a:endParaRPr lang="en-AU" sz="700" dirty="0"/>
          </a:p>
        </p:txBody>
      </p:sp>
      <p:sp>
        <p:nvSpPr>
          <p:cNvPr id="114" name="TextBox 113"/>
          <p:cNvSpPr txBox="1"/>
          <p:nvPr/>
        </p:nvSpPr>
        <p:spPr>
          <a:xfrm>
            <a:off x="899592" y="3473160"/>
            <a:ext cx="1152129" cy="821097"/>
          </a:xfrm>
          <a:prstGeom prst="rect">
            <a:avLst/>
          </a:prstGeom>
          <a:noFill/>
        </p:spPr>
        <p:txBody>
          <a:bodyPr wrap="square" lIns="81636" tIns="40818" rIns="81636" bIns="40818" rtlCol="0">
            <a:spAutoFit/>
          </a:bodyPr>
          <a:lstStyle/>
          <a:p>
            <a:pPr algn="ctr"/>
            <a:r>
              <a:rPr lang="en-AU" sz="700" dirty="0"/>
              <a:t>Restoration</a:t>
            </a:r>
          </a:p>
          <a:p>
            <a:pPr algn="ctr"/>
            <a:r>
              <a:rPr lang="en-AU" sz="700" dirty="0"/>
              <a:t>Prophets</a:t>
            </a:r>
          </a:p>
          <a:p>
            <a:endParaRPr lang="en-AU" sz="700" dirty="0"/>
          </a:p>
          <a:p>
            <a:r>
              <a:rPr lang="en-AU" sz="700" dirty="0"/>
              <a:t> </a:t>
            </a:r>
          </a:p>
          <a:p>
            <a:r>
              <a:rPr lang="en-AU" sz="2000" dirty="0"/>
              <a:t>    </a:t>
            </a:r>
          </a:p>
        </p:txBody>
      </p:sp>
      <p:sp>
        <p:nvSpPr>
          <p:cNvPr id="120" name="TextBox 119"/>
          <p:cNvSpPr txBox="1"/>
          <p:nvPr/>
        </p:nvSpPr>
        <p:spPr>
          <a:xfrm>
            <a:off x="1971730" y="3501008"/>
            <a:ext cx="1222040" cy="405599"/>
          </a:xfrm>
          <a:prstGeom prst="rect">
            <a:avLst/>
          </a:prstGeom>
          <a:noFill/>
        </p:spPr>
        <p:txBody>
          <a:bodyPr wrap="square" lIns="81636" tIns="40818" rIns="81636" bIns="40818" rtlCol="0">
            <a:spAutoFit/>
          </a:bodyPr>
          <a:lstStyle/>
          <a:p>
            <a:pPr algn="ctr"/>
            <a:r>
              <a:rPr lang="en-AU" sz="700" dirty="0"/>
              <a:t>“The Silent Years”</a:t>
            </a:r>
          </a:p>
          <a:p>
            <a:pPr algn="ctr"/>
            <a:r>
              <a:rPr lang="en-AU" sz="700" dirty="0"/>
              <a:t>Prophets</a:t>
            </a:r>
          </a:p>
          <a:p>
            <a:endParaRPr lang="en-AU" sz="700" dirty="0"/>
          </a:p>
        </p:txBody>
      </p:sp>
      <p:sp>
        <p:nvSpPr>
          <p:cNvPr id="133" name="TextBox 132"/>
          <p:cNvSpPr txBox="1"/>
          <p:nvPr/>
        </p:nvSpPr>
        <p:spPr>
          <a:xfrm>
            <a:off x="3143726" y="3725909"/>
            <a:ext cx="2767066" cy="1190429"/>
          </a:xfrm>
          <a:prstGeom prst="rect">
            <a:avLst/>
          </a:prstGeom>
          <a:noFill/>
        </p:spPr>
        <p:txBody>
          <a:bodyPr wrap="square" lIns="81636" tIns="40818" rIns="81636" bIns="40818" rtlCol="0">
            <a:spAutoFit/>
          </a:bodyPr>
          <a:lstStyle/>
          <a:p>
            <a:pPr marL="256050" algn="ctr"/>
            <a:r>
              <a:rPr lang="en-AU" sz="2400" dirty="0"/>
              <a:t>Overspreading </a:t>
            </a:r>
            <a:br>
              <a:rPr lang="en-AU" sz="2400" dirty="0"/>
            </a:br>
            <a:r>
              <a:rPr lang="en-AU" sz="2400" dirty="0"/>
              <a:t>of </a:t>
            </a:r>
            <a:br>
              <a:rPr lang="en-AU" sz="2400" dirty="0"/>
            </a:br>
            <a:r>
              <a:rPr lang="en-AU" sz="2400" dirty="0"/>
              <a:t>Abominations</a:t>
            </a:r>
          </a:p>
        </p:txBody>
      </p:sp>
      <p:sp>
        <p:nvSpPr>
          <p:cNvPr id="44" name="Rounded Rectangle 43"/>
          <p:cNvSpPr/>
          <p:nvPr/>
        </p:nvSpPr>
        <p:spPr>
          <a:xfrm>
            <a:off x="315547" y="1418306"/>
            <a:ext cx="144016" cy="714550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45" name="Rounded Rectangle 144"/>
          <p:cNvSpPr/>
          <p:nvPr/>
        </p:nvSpPr>
        <p:spPr>
          <a:xfrm>
            <a:off x="2979843" y="1412776"/>
            <a:ext cx="146112" cy="1067318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46" name="TextBox 145"/>
          <p:cNvSpPr txBox="1"/>
          <p:nvPr/>
        </p:nvSpPr>
        <p:spPr>
          <a:xfrm>
            <a:off x="1035627" y="1196752"/>
            <a:ext cx="936104" cy="1067318"/>
          </a:xfrm>
          <a:prstGeom prst="rect">
            <a:avLst/>
          </a:prstGeom>
          <a:noFill/>
        </p:spPr>
        <p:txBody>
          <a:bodyPr wrap="square" lIns="81636" tIns="40818" rIns="81636" bIns="40818" rtlCol="0">
            <a:spAutoFit/>
          </a:bodyPr>
          <a:lstStyle/>
          <a:p>
            <a:r>
              <a:rPr lang="en-AU" sz="800" dirty="0"/>
              <a:t>FROM</a:t>
            </a:r>
          </a:p>
          <a:p>
            <a:r>
              <a:rPr lang="en-AU" sz="800" dirty="0"/>
              <a:t>BC457</a:t>
            </a:r>
          </a:p>
          <a:p>
            <a:r>
              <a:rPr lang="en-AU" sz="800" dirty="0"/>
              <a:t>Decree</a:t>
            </a:r>
          </a:p>
          <a:p>
            <a:r>
              <a:rPr lang="en-AU" sz="800" dirty="0"/>
              <a:t>Cyrus</a:t>
            </a:r>
          </a:p>
          <a:p>
            <a:r>
              <a:rPr lang="en-AU" sz="800" dirty="0"/>
              <a:t>Restore</a:t>
            </a:r>
          </a:p>
          <a:p>
            <a:r>
              <a:rPr lang="en-AU" sz="800" dirty="0"/>
              <a:t>Rebuilt</a:t>
            </a:r>
          </a:p>
          <a:p>
            <a:r>
              <a:rPr lang="en-AU" sz="800" dirty="0"/>
              <a:t>City</a:t>
            </a:r>
          </a:p>
          <a:p>
            <a:r>
              <a:rPr lang="en-AU" sz="800" dirty="0"/>
              <a:t>Sanctuary</a:t>
            </a:r>
          </a:p>
        </p:txBody>
      </p:sp>
      <p:sp>
        <p:nvSpPr>
          <p:cNvPr id="147" name="TextBox 146"/>
          <p:cNvSpPr txBox="1"/>
          <p:nvPr/>
        </p:nvSpPr>
        <p:spPr>
          <a:xfrm>
            <a:off x="1539683" y="1588178"/>
            <a:ext cx="936104" cy="328654"/>
          </a:xfrm>
          <a:prstGeom prst="rect">
            <a:avLst/>
          </a:prstGeom>
          <a:noFill/>
        </p:spPr>
        <p:txBody>
          <a:bodyPr wrap="square" lIns="81636" tIns="40818" rIns="81636" bIns="40818" rtlCol="0">
            <a:spAutoFit/>
          </a:bodyPr>
          <a:lstStyle/>
          <a:p>
            <a:r>
              <a:rPr lang="en-AU" sz="800" dirty="0"/>
              <a:t>BC408</a:t>
            </a:r>
          </a:p>
          <a:p>
            <a:r>
              <a:rPr lang="en-AU" sz="800" dirty="0"/>
              <a:t>Malachi</a:t>
            </a:r>
          </a:p>
        </p:txBody>
      </p:sp>
      <p:sp>
        <p:nvSpPr>
          <p:cNvPr id="156" name="Rounded Rectangle 155"/>
          <p:cNvSpPr/>
          <p:nvPr/>
        </p:nvSpPr>
        <p:spPr>
          <a:xfrm>
            <a:off x="5572131" y="1700809"/>
            <a:ext cx="144016" cy="184073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57" name="Rounded Rectangle 156"/>
          <p:cNvSpPr/>
          <p:nvPr/>
        </p:nvSpPr>
        <p:spPr>
          <a:xfrm>
            <a:off x="5572131" y="1412777"/>
            <a:ext cx="144016" cy="133536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66" name="Rounded Rectangle 165"/>
          <p:cNvSpPr/>
          <p:nvPr/>
        </p:nvSpPr>
        <p:spPr>
          <a:xfrm>
            <a:off x="2187755" y="2783694"/>
            <a:ext cx="504056" cy="357275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cxnSp>
        <p:nvCxnSpPr>
          <p:cNvPr id="168" name="Straight Connector 167"/>
          <p:cNvCxnSpPr/>
          <p:nvPr/>
        </p:nvCxnSpPr>
        <p:spPr>
          <a:xfrm>
            <a:off x="1107635" y="5445224"/>
            <a:ext cx="1944216" cy="0"/>
          </a:xfrm>
          <a:prstGeom prst="line">
            <a:avLst/>
          </a:prstGeom>
          <a:ln w="19050">
            <a:prstDash val="lgDash"/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9" name="Rounded Rectangle 168"/>
          <p:cNvSpPr/>
          <p:nvPr/>
        </p:nvSpPr>
        <p:spPr>
          <a:xfrm>
            <a:off x="1906941" y="5085185"/>
            <a:ext cx="504056" cy="357275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72" name="TextBox 171"/>
          <p:cNvSpPr txBox="1"/>
          <p:nvPr/>
        </p:nvSpPr>
        <p:spPr>
          <a:xfrm>
            <a:off x="1253852" y="5517232"/>
            <a:ext cx="1678556" cy="451765"/>
          </a:xfrm>
          <a:prstGeom prst="rect">
            <a:avLst/>
          </a:prstGeom>
          <a:noFill/>
        </p:spPr>
        <p:txBody>
          <a:bodyPr wrap="square" lIns="81636" tIns="40818" rIns="81636" bIns="40818" rtlCol="0">
            <a:spAutoFit/>
          </a:bodyPr>
          <a:lstStyle/>
          <a:p>
            <a:r>
              <a:rPr lang="en-AU" sz="2400" u="sng" dirty="0"/>
              <a:t>69 Weeks </a:t>
            </a:r>
          </a:p>
        </p:txBody>
      </p:sp>
      <p:sp>
        <p:nvSpPr>
          <p:cNvPr id="176" name="TextBox 175"/>
          <p:cNvSpPr txBox="1"/>
          <p:nvPr/>
        </p:nvSpPr>
        <p:spPr>
          <a:xfrm>
            <a:off x="4176110" y="2138787"/>
            <a:ext cx="936104" cy="190155"/>
          </a:xfrm>
          <a:prstGeom prst="rect">
            <a:avLst/>
          </a:prstGeom>
          <a:noFill/>
        </p:spPr>
        <p:txBody>
          <a:bodyPr wrap="square" lIns="81636" tIns="40818" rIns="81636" bIns="40818" rtlCol="0">
            <a:spAutoFit/>
          </a:bodyPr>
          <a:lstStyle/>
          <a:p>
            <a:pPr algn="ctr"/>
            <a:r>
              <a:rPr lang="en-AU" sz="700" dirty="0"/>
              <a:t>Is 58:12</a:t>
            </a:r>
          </a:p>
        </p:txBody>
      </p:sp>
      <p:sp>
        <p:nvSpPr>
          <p:cNvPr id="117" name="Pie 116"/>
          <p:cNvSpPr/>
          <p:nvPr/>
        </p:nvSpPr>
        <p:spPr>
          <a:xfrm flipV="1">
            <a:off x="3663152" y="3025045"/>
            <a:ext cx="1982961" cy="810817"/>
          </a:xfrm>
          <a:prstGeom prst="pie">
            <a:avLst>
              <a:gd name="adj1" fmla="val 21573801"/>
              <a:gd name="adj2" fmla="val 10786679"/>
            </a:avLst>
          </a:prstGeom>
          <a:noFill/>
          <a:ln w="9525"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1636" tIns="40818" rIns="81636" bIns="40818" rtlCol="0" anchor="ctr"/>
          <a:lstStyle/>
          <a:p>
            <a:pPr algn="ctr"/>
            <a:endParaRPr lang="en-AU">
              <a:solidFill>
                <a:schemeClr val="tx1"/>
              </a:solidFill>
            </a:endParaRPr>
          </a:p>
        </p:txBody>
      </p:sp>
      <p:sp>
        <p:nvSpPr>
          <p:cNvPr id="83" name="Pie 82"/>
          <p:cNvSpPr/>
          <p:nvPr/>
        </p:nvSpPr>
        <p:spPr>
          <a:xfrm flipV="1">
            <a:off x="5644140" y="3185129"/>
            <a:ext cx="792088" cy="505457"/>
          </a:xfrm>
          <a:prstGeom prst="pie">
            <a:avLst>
              <a:gd name="adj1" fmla="val 1"/>
              <a:gd name="adj2" fmla="val 10786679"/>
            </a:avLst>
          </a:prstGeom>
          <a:noFill/>
          <a:ln w="9525"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1636" tIns="40818" rIns="81636" bIns="40818" rtlCol="0" anchor="ctr"/>
          <a:lstStyle/>
          <a:p>
            <a:pPr algn="ctr"/>
            <a:endParaRPr lang="en-AU">
              <a:solidFill>
                <a:schemeClr val="tx1"/>
              </a:solidFill>
            </a:endParaRPr>
          </a:p>
        </p:txBody>
      </p:sp>
      <p:sp>
        <p:nvSpPr>
          <p:cNvPr id="86" name="TextBox 85"/>
          <p:cNvSpPr txBox="1"/>
          <p:nvPr/>
        </p:nvSpPr>
        <p:spPr>
          <a:xfrm>
            <a:off x="5777512" y="3238888"/>
            <a:ext cx="648072" cy="190112"/>
          </a:xfrm>
          <a:prstGeom prst="rect">
            <a:avLst/>
          </a:prstGeom>
          <a:noFill/>
        </p:spPr>
        <p:txBody>
          <a:bodyPr wrap="square" lIns="81636" tIns="40818" rIns="81636" bIns="40818" rtlCol="0">
            <a:spAutoFit/>
          </a:bodyPr>
          <a:lstStyle/>
          <a:p>
            <a:r>
              <a:rPr lang="en-AU" sz="700" dirty="0"/>
              <a:t>3 ½ Years </a:t>
            </a:r>
          </a:p>
        </p:txBody>
      </p:sp>
      <p:sp>
        <p:nvSpPr>
          <p:cNvPr id="87" name="TextBox 86"/>
          <p:cNvSpPr txBox="1"/>
          <p:nvPr/>
        </p:nvSpPr>
        <p:spPr>
          <a:xfrm>
            <a:off x="4030642" y="3137220"/>
            <a:ext cx="1514264" cy="190155"/>
          </a:xfrm>
          <a:prstGeom prst="rect">
            <a:avLst/>
          </a:prstGeom>
          <a:noFill/>
        </p:spPr>
        <p:txBody>
          <a:bodyPr wrap="square" lIns="81636" tIns="40818" rIns="81636" bIns="40818" rtlCol="0">
            <a:spAutoFit/>
          </a:bodyPr>
          <a:lstStyle/>
          <a:p>
            <a:r>
              <a:rPr lang="en-AU" sz="700" dirty="0"/>
              <a:t>The Church Age – 2000 years</a:t>
            </a:r>
          </a:p>
        </p:txBody>
      </p:sp>
      <p:sp>
        <p:nvSpPr>
          <p:cNvPr id="94" name="TextBox 93"/>
          <p:cNvSpPr txBox="1"/>
          <p:nvPr/>
        </p:nvSpPr>
        <p:spPr>
          <a:xfrm>
            <a:off x="906005" y="3832635"/>
            <a:ext cx="1152129" cy="821097"/>
          </a:xfrm>
          <a:prstGeom prst="rect">
            <a:avLst/>
          </a:prstGeom>
          <a:noFill/>
        </p:spPr>
        <p:txBody>
          <a:bodyPr wrap="square" lIns="81636" tIns="40818" rIns="81636" bIns="40818" rtlCol="0">
            <a:spAutoFit/>
          </a:bodyPr>
          <a:lstStyle/>
          <a:p>
            <a:pPr algn="ctr"/>
            <a:r>
              <a:rPr lang="en-AU" sz="2400" dirty="0"/>
              <a:t>7 </a:t>
            </a:r>
            <a:br>
              <a:rPr lang="en-AU" sz="2400" dirty="0"/>
            </a:br>
            <a:r>
              <a:rPr lang="en-AU" sz="2400" dirty="0"/>
              <a:t>WKS</a:t>
            </a:r>
            <a:endParaRPr lang="en-AU" sz="7200" dirty="0"/>
          </a:p>
        </p:txBody>
      </p:sp>
      <p:sp>
        <p:nvSpPr>
          <p:cNvPr id="103" name="TextBox 102"/>
          <p:cNvSpPr txBox="1"/>
          <p:nvPr/>
        </p:nvSpPr>
        <p:spPr>
          <a:xfrm>
            <a:off x="1899722" y="3861048"/>
            <a:ext cx="1152129" cy="821097"/>
          </a:xfrm>
          <a:prstGeom prst="rect">
            <a:avLst/>
          </a:prstGeom>
          <a:noFill/>
        </p:spPr>
        <p:txBody>
          <a:bodyPr wrap="square" lIns="81636" tIns="40818" rIns="81636" bIns="40818" rtlCol="0">
            <a:spAutoFit/>
          </a:bodyPr>
          <a:lstStyle/>
          <a:p>
            <a:pPr algn="ctr"/>
            <a:r>
              <a:rPr lang="en-AU" sz="2400" dirty="0"/>
              <a:t>62 </a:t>
            </a:r>
            <a:br>
              <a:rPr lang="en-AU" sz="2400" dirty="0"/>
            </a:br>
            <a:r>
              <a:rPr lang="en-AU" sz="2400" dirty="0"/>
              <a:t>WKS</a:t>
            </a:r>
            <a:endParaRPr lang="en-AU" sz="7200" dirty="0"/>
          </a:p>
        </p:txBody>
      </p:sp>
      <p:sp>
        <p:nvSpPr>
          <p:cNvPr id="104" name="TextBox 103"/>
          <p:cNvSpPr txBox="1"/>
          <p:nvPr/>
        </p:nvSpPr>
        <p:spPr>
          <a:xfrm>
            <a:off x="2980189" y="3856283"/>
            <a:ext cx="719734" cy="821097"/>
          </a:xfrm>
          <a:prstGeom prst="rect">
            <a:avLst/>
          </a:prstGeom>
          <a:noFill/>
        </p:spPr>
        <p:txBody>
          <a:bodyPr wrap="square" lIns="81636" tIns="40818" rIns="81636" bIns="40818" rtlCol="0">
            <a:spAutoFit/>
          </a:bodyPr>
          <a:lstStyle/>
          <a:p>
            <a:pPr algn="ctr"/>
            <a:r>
              <a:rPr lang="en-AU" sz="2400" dirty="0"/>
              <a:t>½</a:t>
            </a:r>
          </a:p>
          <a:p>
            <a:pPr algn="ctr"/>
            <a:r>
              <a:rPr lang="en-AU" sz="2400" dirty="0"/>
              <a:t>WK</a:t>
            </a:r>
            <a:endParaRPr lang="en-AU" sz="7200" dirty="0"/>
          </a:p>
        </p:txBody>
      </p:sp>
      <p:sp>
        <p:nvSpPr>
          <p:cNvPr id="106" name="TextBox 105"/>
          <p:cNvSpPr txBox="1"/>
          <p:nvPr/>
        </p:nvSpPr>
        <p:spPr>
          <a:xfrm>
            <a:off x="5644139" y="3861048"/>
            <a:ext cx="719734" cy="821097"/>
          </a:xfrm>
          <a:prstGeom prst="rect">
            <a:avLst/>
          </a:prstGeom>
          <a:noFill/>
        </p:spPr>
        <p:txBody>
          <a:bodyPr wrap="square" lIns="81636" tIns="40818" rIns="81636" bIns="40818" rtlCol="0">
            <a:spAutoFit/>
          </a:bodyPr>
          <a:lstStyle/>
          <a:p>
            <a:pPr algn="ctr"/>
            <a:r>
              <a:rPr lang="en-AU" sz="2400" dirty="0"/>
              <a:t>½</a:t>
            </a:r>
          </a:p>
          <a:p>
            <a:pPr algn="ctr"/>
            <a:r>
              <a:rPr lang="en-AU" sz="2400" dirty="0"/>
              <a:t>WK</a:t>
            </a:r>
            <a:endParaRPr lang="en-AU" sz="7200" dirty="0"/>
          </a:p>
        </p:txBody>
      </p:sp>
      <p:sp>
        <p:nvSpPr>
          <p:cNvPr id="107" name="TextBox 106"/>
          <p:cNvSpPr txBox="1"/>
          <p:nvPr/>
        </p:nvSpPr>
        <p:spPr>
          <a:xfrm>
            <a:off x="1122030" y="2278060"/>
            <a:ext cx="705685" cy="821097"/>
          </a:xfrm>
          <a:prstGeom prst="rect">
            <a:avLst/>
          </a:prstGeom>
          <a:noFill/>
        </p:spPr>
        <p:txBody>
          <a:bodyPr wrap="square" lIns="81636" tIns="40818" rIns="81636" bIns="40818" rtlCol="0">
            <a:spAutoFit/>
          </a:bodyPr>
          <a:lstStyle/>
          <a:p>
            <a:pPr algn="ctr"/>
            <a:r>
              <a:rPr lang="en-AU" sz="2400" dirty="0"/>
              <a:t>49 </a:t>
            </a:r>
            <a:br>
              <a:rPr lang="en-AU" sz="2400" dirty="0"/>
            </a:br>
            <a:r>
              <a:rPr lang="en-AU" sz="2400" dirty="0" err="1"/>
              <a:t>Yrs</a:t>
            </a:r>
            <a:r>
              <a:rPr lang="en-AU" sz="2400" dirty="0"/>
              <a:t> </a:t>
            </a:r>
          </a:p>
        </p:txBody>
      </p:sp>
      <p:sp>
        <p:nvSpPr>
          <p:cNvPr id="108" name="TextBox 107"/>
          <p:cNvSpPr txBox="1"/>
          <p:nvPr/>
        </p:nvSpPr>
        <p:spPr>
          <a:xfrm>
            <a:off x="2058134" y="2276872"/>
            <a:ext cx="705685" cy="821097"/>
          </a:xfrm>
          <a:prstGeom prst="rect">
            <a:avLst/>
          </a:prstGeom>
          <a:noFill/>
        </p:spPr>
        <p:txBody>
          <a:bodyPr wrap="square" lIns="81636" tIns="40818" rIns="81636" bIns="40818" rtlCol="0">
            <a:spAutoFit/>
          </a:bodyPr>
          <a:lstStyle/>
          <a:p>
            <a:pPr algn="ctr"/>
            <a:r>
              <a:rPr lang="en-AU" sz="2400" dirty="0"/>
              <a:t>434 </a:t>
            </a:r>
            <a:br>
              <a:rPr lang="en-AU" sz="2400" dirty="0"/>
            </a:br>
            <a:r>
              <a:rPr lang="en-AU" sz="2400" dirty="0" err="1"/>
              <a:t>Yrs</a:t>
            </a:r>
            <a:r>
              <a:rPr lang="en-AU" sz="2400" dirty="0"/>
              <a:t> </a:t>
            </a:r>
          </a:p>
        </p:txBody>
      </p:sp>
      <p:sp>
        <p:nvSpPr>
          <p:cNvPr id="110" name="TextBox 109"/>
          <p:cNvSpPr txBox="1"/>
          <p:nvPr/>
        </p:nvSpPr>
        <p:spPr>
          <a:xfrm>
            <a:off x="2944990" y="2270200"/>
            <a:ext cx="705685" cy="821097"/>
          </a:xfrm>
          <a:prstGeom prst="rect">
            <a:avLst/>
          </a:prstGeom>
          <a:noFill/>
        </p:spPr>
        <p:txBody>
          <a:bodyPr wrap="square" lIns="81636" tIns="40818" rIns="81636" bIns="40818" rtlCol="0">
            <a:spAutoFit/>
          </a:bodyPr>
          <a:lstStyle/>
          <a:p>
            <a:pPr algn="ctr"/>
            <a:r>
              <a:rPr lang="en-AU" sz="2400" dirty="0"/>
              <a:t>3½</a:t>
            </a:r>
          </a:p>
          <a:p>
            <a:pPr algn="ctr"/>
            <a:r>
              <a:rPr lang="en-AU" sz="2400" dirty="0"/>
              <a:t> </a:t>
            </a:r>
            <a:r>
              <a:rPr lang="en-AU" sz="2400" dirty="0" err="1"/>
              <a:t>Yrs</a:t>
            </a:r>
            <a:r>
              <a:rPr lang="en-AU" sz="2400" dirty="0"/>
              <a:t> </a:t>
            </a:r>
          </a:p>
        </p:txBody>
      </p:sp>
      <p:sp>
        <p:nvSpPr>
          <p:cNvPr id="119" name="TextBox 118"/>
          <p:cNvSpPr txBox="1"/>
          <p:nvPr/>
        </p:nvSpPr>
        <p:spPr>
          <a:xfrm>
            <a:off x="5658534" y="2276872"/>
            <a:ext cx="705685" cy="821097"/>
          </a:xfrm>
          <a:prstGeom prst="rect">
            <a:avLst/>
          </a:prstGeom>
          <a:noFill/>
        </p:spPr>
        <p:txBody>
          <a:bodyPr wrap="square" lIns="81636" tIns="40818" rIns="81636" bIns="40818" rtlCol="0">
            <a:spAutoFit/>
          </a:bodyPr>
          <a:lstStyle/>
          <a:p>
            <a:pPr algn="ctr"/>
            <a:r>
              <a:rPr lang="en-AU" sz="2400" dirty="0"/>
              <a:t>3½</a:t>
            </a:r>
          </a:p>
          <a:p>
            <a:pPr algn="ctr"/>
            <a:r>
              <a:rPr lang="en-AU" sz="2400" dirty="0"/>
              <a:t> </a:t>
            </a:r>
            <a:r>
              <a:rPr lang="en-AU" sz="2400" dirty="0" err="1"/>
              <a:t>Yrs</a:t>
            </a:r>
            <a:r>
              <a:rPr lang="en-AU" sz="2400" dirty="0"/>
              <a:t> 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762050" y="2589872"/>
            <a:ext cx="1490470" cy="1631216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en-AU" sz="2000" b="1" dirty="0"/>
              <a:t>NEW</a:t>
            </a:r>
          </a:p>
          <a:p>
            <a:r>
              <a:rPr lang="en-AU" sz="2000" b="1" dirty="0"/>
              <a:t>HEAVENS </a:t>
            </a:r>
          </a:p>
          <a:p>
            <a:r>
              <a:rPr lang="en-AU" sz="2000" b="1" dirty="0"/>
              <a:t>&amp; </a:t>
            </a:r>
          </a:p>
          <a:p>
            <a:r>
              <a:rPr lang="en-AU" sz="2000" b="1" dirty="0"/>
              <a:t>NEW</a:t>
            </a:r>
          </a:p>
          <a:p>
            <a:r>
              <a:rPr lang="en-AU" sz="2000" b="1" dirty="0"/>
              <a:t>EARTH</a:t>
            </a:r>
          </a:p>
        </p:txBody>
      </p:sp>
      <p:sp>
        <p:nvSpPr>
          <p:cNvPr id="124" name="TextBox 123"/>
          <p:cNvSpPr txBox="1"/>
          <p:nvPr/>
        </p:nvSpPr>
        <p:spPr>
          <a:xfrm>
            <a:off x="6314834" y="2276872"/>
            <a:ext cx="1353510" cy="821097"/>
          </a:xfrm>
          <a:prstGeom prst="rect">
            <a:avLst/>
          </a:prstGeom>
          <a:noFill/>
        </p:spPr>
        <p:txBody>
          <a:bodyPr wrap="square" lIns="81636" tIns="40818" rIns="81636" bIns="40818" rtlCol="0">
            <a:spAutoFit/>
          </a:bodyPr>
          <a:lstStyle/>
          <a:p>
            <a:pPr algn="ctr"/>
            <a:r>
              <a:rPr lang="en-AU" sz="2400" dirty="0"/>
              <a:t>1000</a:t>
            </a:r>
          </a:p>
          <a:p>
            <a:pPr algn="ctr"/>
            <a:r>
              <a:rPr lang="en-AU" sz="2400" dirty="0"/>
              <a:t> </a:t>
            </a:r>
            <a:r>
              <a:rPr lang="en-AU" sz="2400" dirty="0" err="1"/>
              <a:t>Yrs</a:t>
            </a:r>
            <a:r>
              <a:rPr lang="en-AU" sz="2400" dirty="0"/>
              <a:t> </a:t>
            </a:r>
          </a:p>
        </p:txBody>
      </p:sp>
      <p:sp>
        <p:nvSpPr>
          <p:cNvPr id="129" name="TextBox 128"/>
          <p:cNvSpPr txBox="1"/>
          <p:nvPr/>
        </p:nvSpPr>
        <p:spPr>
          <a:xfrm>
            <a:off x="3203848" y="852032"/>
            <a:ext cx="1601516" cy="821097"/>
          </a:xfrm>
          <a:prstGeom prst="rect">
            <a:avLst/>
          </a:prstGeom>
          <a:noFill/>
        </p:spPr>
        <p:txBody>
          <a:bodyPr wrap="square" lIns="81636" tIns="40818" rIns="81636" bIns="40818" rtlCol="0">
            <a:spAutoFit/>
          </a:bodyPr>
          <a:lstStyle/>
          <a:p>
            <a:r>
              <a:rPr lang="en-AU" sz="2400" b="1" dirty="0"/>
              <a:t>1</a:t>
            </a:r>
            <a:r>
              <a:rPr lang="en-AU" sz="2400" b="1" baseline="30000" dirty="0"/>
              <a:t>st</a:t>
            </a:r>
            <a:endParaRPr lang="en-AU" sz="2400" b="1" dirty="0"/>
          </a:p>
          <a:p>
            <a:r>
              <a:rPr lang="en-AU" sz="2400" b="1" dirty="0"/>
              <a:t>COMING</a:t>
            </a:r>
          </a:p>
        </p:txBody>
      </p:sp>
      <p:cxnSp>
        <p:nvCxnSpPr>
          <p:cNvPr id="18" name="Straight Connector 17"/>
          <p:cNvCxnSpPr/>
          <p:nvPr/>
        </p:nvCxnSpPr>
        <p:spPr>
          <a:xfrm>
            <a:off x="3297832" y="5445224"/>
            <a:ext cx="2706174" cy="0"/>
          </a:xfrm>
          <a:prstGeom prst="line">
            <a:avLst/>
          </a:prstGeom>
          <a:ln w="19050"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/>
          <p:nvPr/>
        </p:nvCxnSpPr>
        <p:spPr>
          <a:xfrm flipV="1">
            <a:off x="3297832" y="4941168"/>
            <a:ext cx="0" cy="501292"/>
          </a:xfrm>
          <a:prstGeom prst="straightConnector1">
            <a:avLst/>
          </a:prstGeom>
          <a:ln w="19050">
            <a:prstDash val="lg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1" name="Straight Arrow Connector 130"/>
          <p:cNvCxnSpPr/>
          <p:nvPr/>
        </p:nvCxnSpPr>
        <p:spPr>
          <a:xfrm flipV="1">
            <a:off x="6011376" y="4941168"/>
            <a:ext cx="784" cy="501292"/>
          </a:xfrm>
          <a:prstGeom prst="straightConnector1">
            <a:avLst/>
          </a:prstGeom>
          <a:ln w="19050">
            <a:prstDash val="lg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2" name="TextBox 131"/>
          <p:cNvSpPr txBox="1"/>
          <p:nvPr/>
        </p:nvSpPr>
        <p:spPr>
          <a:xfrm>
            <a:off x="4027049" y="5535546"/>
            <a:ext cx="1678556" cy="451765"/>
          </a:xfrm>
          <a:prstGeom prst="rect">
            <a:avLst/>
          </a:prstGeom>
          <a:noFill/>
        </p:spPr>
        <p:txBody>
          <a:bodyPr wrap="square" lIns="81636" tIns="40818" rIns="81636" bIns="40818" rtlCol="0">
            <a:spAutoFit/>
          </a:bodyPr>
          <a:lstStyle/>
          <a:p>
            <a:r>
              <a:rPr lang="en-AU" sz="2400" u="sng" dirty="0"/>
              <a:t>1 Week</a:t>
            </a:r>
          </a:p>
        </p:txBody>
      </p:sp>
      <p:sp>
        <p:nvSpPr>
          <p:cNvPr id="134" name="TextBox 133"/>
          <p:cNvSpPr txBox="1"/>
          <p:nvPr/>
        </p:nvSpPr>
        <p:spPr>
          <a:xfrm>
            <a:off x="3127061" y="5531172"/>
            <a:ext cx="345649" cy="451765"/>
          </a:xfrm>
          <a:prstGeom prst="rect">
            <a:avLst/>
          </a:prstGeom>
          <a:noFill/>
        </p:spPr>
        <p:txBody>
          <a:bodyPr wrap="square" lIns="81636" tIns="40818" rIns="81636" bIns="40818" rtlCol="0">
            <a:spAutoFit/>
          </a:bodyPr>
          <a:lstStyle/>
          <a:p>
            <a:r>
              <a:rPr lang="en-AU" sz="2400" dirty="0"/>
              <a:t>+</a:t>
            </a:r>
          </a:p>
        </p:txBody>
      </p:sp>
      <p:sp>
        <p:nvSpPr>
          <p:cNvPr id="137" name="TextBox 136"/>
          <p:cNvSpPr txBox="1"/>
          <p:nvPr/>
        </p:nvSpPr>
        <p:spPr>
          <a:xfrm>
            <a:off x="5399439" y="5521204"/>
            <a:ext cx="2184424" cy="451765"/>
          </a:xfrm>
          <a:prstGeom prst="rect">
            <a:avLst/>
          </a:prstGeom>
          <a:noFill/>
        </p:spPr>
        <p:txBody>
          <a:bodyPr wrap="square" lIns="81636" tIns="40818" rIns="81636" bIns="40818" rtlCol="0">
            <a:spAutoFit/>
          </a:bodyPr>
          <a:lstStyle/>
          <a:p>
            <a:r>
              <a:rPr lang="en-AU" sz="2400" b="1" dirty="0"/>
              <a:t>= 70 Weeks</a:t>
            </a:r>
          </a:p>
        </p:txBody>
      </p:sp>
      <p:sp>
        <p:nvSpPr>
          <p:cNvPr id="151" name="Pie 81"/>
          <p:cNvSpPr/>
          <p:nvPr/>
        </p:nvSpPr>
        <p:spPr>
          <a:xfrm flipV="1">
            <a:off x="1827715" y="3169711"/>
            <a:ext cx="1224136" cy="523171"/>
          </a:xfrm>
          <a:prstGeom prst="pie">
            <a:avLst>
              <a:gd name="adj1" fmla="val 1"/>
              <a:gd name="adj2" fmla="val 10786679"/>
            </a:avLst>
          </a:prstGeom>
          <a:solidFill>
            <a:schemeClr val="accent6">
              <a:lumMod val="75000"/>
            </a:schemeClr>
          </a:solidFill>
          <a:ln w="9525"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1636" tIns="40818" rIns="81636" bIns="40818" rtlCol="0" anchor="ctr"/>
          <a:lstStyle/>
          <a:p>
            <a:pPr algn="ctr"/>
            <a:endParaRPr lang="en-AU">
              <a:solidFill>
                <a:schemeClr val="tx1"/>
              </a:solidFill>
            </a:endParaRPr>
          </a:p>
        </p:txBody>
      </p:sp>
      <p:sp>
        <p:nvSpPr>
          <p:cNvPr id="153" name="Pie 83"/>
          <p:cNvSpPr/>
          <p:nvPr/>
        </p:nvSpPr>
        <p:spPr>
          <a:xfrm flipV="1">
            <a:off x="1107635" y="3178526"/>
            <a:ext cx="720080" cy="505540"/>
          </a:xfrm>
          <a:prstGeom prst="pie">
            <a:avLst>
              <a:gd name="adj1" fmla="val 1"/>
              <a:gd name="adj2" fmla="val 10786679"/>
            </a:avLst>
          </a:prstGeom>
          <a:solidFill>
            <a:schemeClr val="accent6">
              <a:lumMod val="75000"/>
            </a:schemeClr>
          </a:solidFill>
          <a:ln w="9525"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1636" tIns="40818" rIns="81636" bIns="40818" rtlCol="0" anchor="ctr"/>
          <a:lstStyle/>
          <a:p>
            <a:pPr algn="ctr"/>
            <a:endParaRPr lang="en-AU">
              <a:solidFill>
                <a:schemeClr val="tx1"/>
              </a:solidFill>
            </a:endParaRPr>
          </a:p>
        </p:txBody>
      </p:sp>
      <p:sp>
        <p:nvSpPr>
          <p:cNvPr id="154" name="Pie 89"/>
          <p:cNvSpPr/>
          <p:nvPr/>
        </p:nvSpPr>
        <p:spPr>
          <a:xfrm flipV="1">
            <a:off x="3051851" y="3222146"/>
            <a:ext cx="542156" cy="421208"/>
          </a:xfrm>
          <a:prstGeom prst="pie">
            <a:avLst>
              <a:gd name="adj1" fmla="val 1"/>
              <a:gd name="adj2" fmla="val 10786679"/>
            </a:avLst>
          </a:prstGeom>
          <a:solidFill>
            <a:schemeClr val="accent6">
              <a:lumMod val="75000"/>
            </a:schemeClr>
          </a:solidFill>
          <a:ln w="9525"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1636" tIns="40818" rIns="81636" bIns="40818" rtlCol="0" anchor="ctr"/>
          <a:lstStyle/>
          <a:p>
            <a:pPr algn="ctr"/>
            <a:endParaRPr lang="en-AU">
              <a:solidFill>
                <a:schemeClr val="tx1"/>
              </a:solidFill>
            </a:endParaRPr>
          </a:p>
        </p:txBody>
      </p:sp>
      <p:sp>
        <p:nvSpPr>
          <p:cNvPr id="155" name="TextBox 154"/>
          <p:cNvSpPr txBox="1"/>
          <p:nvPr/>
        </p:nvSpPr>
        <p:spPr>
          <a:xfrm>
            <a:off x="1194079" y="3241142"/>
            <a:ext cx="633636" cy="190155"/>
          </a:xfrm>
          <a:prstGeom prst="rect">
            <a:avLst/>
          </a:prstGeom>
          <a:noFill/>
        </p:spPr>
        <p:txBody>
          <a:bodyPr wrap="square" lIns="81636" tIns="40818" rIns="81636" bIns="40818" rtlCol="0">
            <a:spAutoFit/>
          </a:bodyPr>
          <a:lstStyle/>
          <a:p>
            <a:r>
              <a:rPr lang="en-AU" sz="700" dirty="0"/>
              <a:t>49 Years </a:t>
            </a:r>
          </a:p>
        </p:txBody>
      </p:sp>
      <p:sp>
        <p:nvSpPr>
          <p:cNvPr id="158" name="TextBox 157"/>
          <p:cNvSpPr txBox="1"/>
          <p:nvPr/>
        </p:nvSpPr>
        <p:spPr>
          <a:xfrm>
            <a:off x="2187755" y="3241142"/>
            <a:ext cx="633636" cy="190155"/>
          </a:xfrm>
          <a:prstGeom prst="rect">
            <a:avLst/>
          </a:prstGeom>
          <a:noFill/>
        </p:spPr>
        <p:txBody>
          <a:bodyPr wrap="square" lIns="81636" tIns="40818" rIns="81636" bIns="40818" rtlCol="0">
            <a:spAutoFit/>
          </a:bodyPr>
          <a:lstStyle/>
          <a:p>
            <a:r>
              <a:rPr lang="en-AU" sz="700" dirty="0"/>
              <a:t>434 Years </a:t>
            </a:r>
          </a:p>
        </p:txBody>
      </p:sp>
      <p:sp>
        <p:nvSpPr>
          <p:cNvPr id="159" name="TextBox 158"/>
          <p:cNvSpPr txBox="1"/>
          <p:nvPr/>
        </p:nvSpPr>
        <p:spPr>
          <a:xfrm>
            <a:off x="3051851" y="3241142"/>
            <a:ext cx="633636" cy="190155"/>
          </a:xfrm>
          <a:prstGeom prst="rect">
            <a:avLst/>
          </a:prstGeom>
          <a:noFill/>
        </p:spPr>
        <p:txBody>
          <a:bodyPr wrap="square" lIns="81636" tIns="40818" rIns="81636" bIns="40818" rtlCol="0">
            <a:spAutoFit/>
          </a:bodyPr>
          <a:lstStyle/>
          <a:p>
            <a:r>
              <a:rPr lang="en-AU" sz="700" dirty="0"/>
              <a:t>3 ½ Years </a:t>
            </a:r>
          </a:p>
        </p:txBody>
      </p:sp>
      <p:sp>
        <p:nvSpPr>
          <p:cNvPr id="160" name="Pie 82"/>
          <p:cNvSpPr/>
          <p:nvPr/>
        </p:nvSpPr>
        <p:spPr>
          <a:xfrm flipV="1">
            <a:off x="5644140" y="3187425"/>
            <a:ext cx="792088" cy="505457"/>
          </a:xfrm>
          <a:prstGeom prst="pie">
            <a:avLst>
              <a:gd name="adj1" fmla="val 1"/>
              <a:gd name="adj2" fmla="val 10786679"/>
            </a:avLst>
          </a:prstGeom>
          <a:solidFill>
            <a:schemeClr val="accent6">
              <a:lumMod val="75000"/>
            </a:schemeClr>
          </a:solidFill>
          <a:ln w="9525"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1636" tIns="40818" rIns="81636" bIns="40818" rtlCol="0" anchor="ctr"/>
          <a:lstStyle/>
          <a:p>
            <a:pPr algn="ctr"/>
            <a:endParaRPr lang="en-AU">
              <a:solidFill>
                <a:schemeClr val="tx1"/>
              </a:solidFill>
            </a:endParaRPr>
          </a:p>
        </p:txBody>
      </p:sp>
      <p:sp>
        <p:nvSpPr>
          <p:cNvPr id="161" name="TextBox 160"/>
          <p:cNvSpPr txBox="1"/>
          <p:nvPr/>
        </p:nvSpPr>
        <p:spPr>
          <a:xfrm>
            <a:off x="5777512" y="3241184"/>
            <a:ext cx="648072" cy="190112"/>
          </a:xfrm>
          <a:prstGeom prst="rect">
            <a:avLst/>
          </a:prstGeom>
          <a:noFill/>
        </p:spPr>
        <p:txBody>
          <a:bodyPr wrap="square" lIns="81636" tIns="40818" rIns="81636" bIns="40818" rtlCol="0">
            <a:spAutoFit/>
          </a:bodyPr>
          <a:lstStyle/>
          <a:p>
            <a:r>
              <a:rPr lang="en-AU" sz="700" dirty="0"/>
              <a:t>3 ½ Years </a:t>
            </a:r>
          </a:p>
        </p:txBody>
      </p:sp>
      <p:sp>
        <p:nvSpPr>
          <p:cNvPr id="163" name="Pie 94"/>
          <p:cNvSpPr/>
          <p:nvPr/>
        </p:nvSpPr>
        <p:spPr>
          <a:xfrm flipV="1">
            <a:off x="6436227" y="3167414"/>
            <a:ext cx="1376131" cy="549617"/>
          </a:xfrm>
          <a:prstGeom prst="pie">
            <a:avLst>
              <a:gd name="adj1" fmla="val 28794"/>
              <a:gd name="adj2" fmla="val 10786679"/>
            </a:avLst>
          </a:prstGeom>
          <a:solidFill>
            <a:schemeClr val="tx2">
              <a:lumMod val="60000"/>
              <a:lumOff val="40000"/>
            </a:schemeClr>
          </a:solidFill>
          <a:ln w="9525"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1636" tIns="40818" rIns="81636" bIns="40818" rtlCol="0" anchor="ctr"/>
          <a:lstStyle/>
          <a:p>
            <a:pPr algn="ctr"/>
            <a:endParaRPr lang="en-AU">
              <a:solidFill>
                <a:schemeClr val="tx1"/>
              </a:solidFill>
            </a:endParaRPr>
          </a:p>
        </p:txBody>
      </p:sp>
      <p:sp>
        <p:nvSpPr>
          <p:cNvPr id="170" name="TextBox 169"/>
          <p:cNvSpPr txBox="1"/>
          <p:nvPr/>
        </p:nvSpPr>
        <p:spPr>
          <a:xfrm>
            <a:off x="6724259" y="3238846"/>
            <a:ext cx="741648" cy="190155"/>
          </a:xfrm>
          <a:prstGeom prst="rect">
            <a:avLst/>
          </a:prstGeom>
          <a:noFill/>
        </p:spPr>
        <p:txBody>
          <a:bodyPr wrap="square" lIns="81636" tIns="40818" rIns="81636" bIns="40818" rtlCol="0">
            <a:spAutoFit/>
          </a:bodyPr>
          <a:lstStyle/>
          <a:p>
            <a:r>
              <a:rPr lang="en-AU" sz="700" dirty="0"/>
              <a:t>1000 Years </a:t>
            </a:r>
          </a:p>
        </p:txBody>
      </p:sp>
      <p:sp>
        <p:nvSpPr>
          <p:cNvPr id="80" name="Freeform 79">
            <a:extLst>
              <a:ext uri="{FF2B5EF4-FFF2-40B4-BE49-F238E27FC236}">
                <a16:creationId xmlns:a16="http://schemas.microsoft.com/office/drawing/2014/main" id="{F242C04C-D3A6-4F45-95A6-6466BEEF759C}"/>
              </a:ext>
            </a:extLst>
          </p:cNvPr>
          <p:cNvSpPr/>
          <p:nvPr/>
        </p:nvSpPr>
        <p:spPr>
          <a:xfrm>
            <a:off x="0" y="0"/>
            <a:ext cx="9144000" cy="5976603"/>
          </a:xfrm>
          <a:custGeom>
            <a:avLst/>
            <a:gdLst>
              <a:gd name="connsiteX0" fmla="*/ 3613156 w 9144000"/>
              <a:gd name="connsiteY0" fmla="*/ 8157 h 5859971"/>
              <a:gd name="connsiteX1" fmla="*/ 3613156 w 9144000"/>
              <a:gd name="connsiteY1" fmla="*/ 5328592 h 5859971"/>
              <a:gd name="connsiteX2" fmla="*/ 5651163 w 9144000"/>
              <a:gd name="connsiteY2" fmla="*/ 5328592 h 5859971"/>
              <a:gd name="connsiteX3" fmla="*/ 5651163 w 9144000"/>
              <a:gd name="connsiteY3" fmla="*/ 8157 h 5859971"/>
              <a:gd name="connsiteX4" fmla="*/ 0 w 9144000"/>
              <a:gd name="connsiteY4" fmla="*/ 0 h 5859971"/>
              <a:gd name="connsiteX5" fmla="*/ 9144000 w 9144000"/>
              <a:gd name="connsiteY5" fmla="*/ 0 h 5859971"/>
              <a:gd name="connsiteX6" fmla="*/ 9144000 w 9144000"/>
              <a:gd name="connsiteY6" fmla="*/ 5859971 h 5859971"/>
              <a:gd name="connsiteX7" fmla="*/ 0 w 9144000"/>
              <a:gd name="connsiteY7" fmla="*/ 5859971 h 58599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144000" h="5859971">
                <a:moveTo>
                  <a:pt x="3613156" y="8157"/>
                </a:moveTo>
                <a:lnTo>
                  <a:pt x="3613156" y="5328592"/>
                </a:lnTo>
                <a:lnTo>
                  <a:pt x="5651163" y="5328592"/>
                </a:lnTo>
                <a:lnTo>
                  <a:pt x="5651163" y="8157"/>
                </a:lnTo>
                <a:close/>
                <a:moveTo>
                  <a:pt x="0" y="0"/>
                </a:moveTo>
                <a:lnTo>
                  <a:pt x="9144000" y="0"/>
                </a:lnTo>
                <a:lnTo>
                  <a:pt x="9144000" y="5859971"/>
                </a:lnTo>
                <a:lnTo>
                  <a:pt x="0" y="5859971"/>
                </a:lnTo>
                <a:close/>
              </a:path>
            </a:pathLst>
          </a:custGeom>
          <a:solidFill>
            <a:srgbClr val="000000">
              <a:alpha val="70000"/>
            </a:srgb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89370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0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/>
          </p:nvPr>
        </p:nvGraphicFramePr>
        <p:xfrm>
          <a:off x="-756592" y="608687"/>
          <a:ext cx="8200935" cy="3600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cxnSp>
        <p:nvCxnSpPr>
          <p:cNvPr id="73" name="Straight Connector 72"/>
          <p:cNvCxnSpPr/>
          <p:nvPr/>
        </p:nvCxnSpPr>
        <p:spPr>
          <a:xfrm>
            <a:off x="2413044" y="2420888"/>
            <a:ext cx="1080120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7" name="TextBox 126"/>
          <p:cNvSpPr txBox="1"/>
          <p:nvPr/>
        </p:nvSpPr>
        <p:spPr>
          <a:xfrm>
            <a:off x="7777127" y="531307"/>
            <a:ext cx="1601516" cy="821097"/>
          </a:xfrm>
          <a:prstGeom prst="rect">
            <a:avLst/>
          </a:prstGeom>
          <a:noFill/>
        </p:spPr>
        <p:txBody>
          <a:bodyPr wrap="square" lIns="81636" tIns="40818" rIns="81636" bIns="40818" rtlCol="0">
            <a:spAutoFit/>
          </a:bodyPr>
          <a:lstStyle/>
          <a:p>
            <a:r>
              <a:rPr lang="en-AU" sz="2400" b="1" dirty="0"/>
              <a:t>2</a:t>
            </a:r>
            <a:r>
              <a:rPr lang="en-AU" sz="2400" b="1" baseline="30000" dirty="0"/>
              <a:t>nd</a:t>
            </a:r>
            <a:endParaRPr lang="en-AU" sz="2400" b="1" dirty="0"/>
          </a:p>
          <a:p>
            <a:r>
              <a:rPr lang="en-AU" sz="2400" b="1" dirty="0"/>
              <a:t>COMING</a:t>
            </a:r>
          </a:p>
        </p:txBody>
      </p:sp>
      <p:cxnSp>
        <p:nvCxnSpPr>
          <p:cNvPr id="75" name="Straight Connector 74"/>
          <p:cNvCxnSpPr/>
          <p:nvPr/>
        </p:nvCxnSpPr>
        <p:spPr>
          <a:xfrm>
            <a:off x="1044892" y="1268760"/>
            <a:ext cx="0" cy="4320480"/>
          </a:xfrm>
          <a:prstGeom prst="line">
            <a:avLst/>
          </a:prstGeom>
          <a:ln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Straight Connector 75"/>
          <p:cNvCxnSpPr/>
          <p:nvPr/>
        </p:nvCxnSpPr>
        <p:spPr>
          <a:xfrm>
            <a:off x="6077471" y="1268760"/>
            <a:ext cx="0" cy="4320480"/>
          </a:xfrm>
          <a:prstGeom prst="line">
            <a:avLst/>
          </a:prstGeom>
          <a:ln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Straight Connector 92"/>
          <p:cNvCxnSpPr/>
          <p:nvPr/>
        </p:nvCxnSpPr>
        <p:spPr>
          <a:xfrm>
            <a:off x="2917100" y="1652339"/>
            <a:ext cx="0" cy="4001062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9" name="TextBox 108"/>
          <p:cNvSpPr txBox="1"/>
          <p:nvPr/>
        </p:nvSpPr>
        <p:spPr>
          <a:xfrm>
            <a:off x="7157591" y="3238846"/>
            <a:ext cx="741648" cy="190155"/>
          </a:xfrm>
          <a:prstGeom prst="rect">
            <a:avLst/>
          </a:prstGeom>
          <a:noFill/>
        </p:spPr>
        <p:txBody>
          <a:bodyPr wrap="square" lIns="81636" tIns="40818" rIns="81636" bIns="40818" rtlCol="0">
            <a:spAutoFit/>
          </a:bodyPr>
          <a:lstStyle/>
          <a:p>
            <a:r>
              <a:rPr lang="en-AU" sz="700" dirty="0"/>
              <a:t>1000 Years </a:t>
            </a:r>
          </a:p>
        </p:txBody>
      </p:sp>
      <p:sp>
        <p:nvSpPr>
          <p:cNvPr id="133" name="TextBox 132"/>
          <p:cNvSpPr txBox="1"/>
          <p:nvPr/>
        </p:nvSpPr>
        <p:spPr>
          <a:xfrm>
            <a:off x="3162958" y="3752290"/>
            <a:ext cx="2767066" cy="1190429"/>
          </a:xfrm>
          <a:prstGeom prst="rect">
            <a:avLst/>
          </a:prstGeom>
          <a:noFill/>
        </p:spPr>
        <p:txBody>
          <a:bodyPr wrap="square" lIns="81636" tIns="40818" rIns="81636" bIns="40818" rtlCol="0">
            <a:spAutoFit/>
          </a:bodyPr>
          <a:lstStyle/>
          <a:p>
            <a:pPr marL="256050" algn="ctr"/>
            <a:r>
              <a:rPr lang="en-AU" sz="2400" dirty="0"/>
              <a:t>Overspreading </a:t>
            </a:r>
            <a:br>
              <a:rPr lang="en-AU" sz="2400" dirty="0"/>
            </a:br>
            <a:r>
              <a:rPr lang="en-AU" sz="2400" dirty="0"/>
              <a:t>of </a:t>
            </a:r>
            <a:br>
              <a:rPr lang="en-AU" sz="2400" dirty="0"/>
            </a:br>
            <a:r>
              <a:rPr lang="en-AU" sz="2400" dirty="0"/>
              <a:t>Abominations</a:t>
            </a:r>
          </a:p>
        </p:txBody>
      </p:sp>
      <p:sp>
        <p:nvSpPr>
          <p:cNvPr id="145" name="Rounded Rectangle 144"/>
          <p:cNvSpPr/>
          <p:nvPr/>
        </p:nvSpPr>
        <p:spPr>
          <a:xfrm>
            <a:off x="3413175" y="1412776"/>
            <a:ext cx="146112" cy="1067318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56" name="Rounded Rectangle 155"/>
          <p:cNvSpPr/>
          <p:nvPr/>
        </p:nvSpPr>
        <p:spPr>
          <a:xfrm>
            <a:off x="6005463" y="1700809"/>
            <a:ext cx="144016" cy="184073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57" name="Rounded Rectangle 156"/>
          <p:cNvSpPr/>
          <p:nvPr/>
        </p:nvSpPr>
        <p:spPr>
          <a:xfrm>
            <a:off x="6005463" y="1412777"/>
            <a:ext cx="144016" cy="133536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87" name="TextBox 86"/>
          <p:cNvSpPr txBox="1"/>
          <p:nvPr/>
        </p:nvSpPr>
        <p:spPr>
          <a:xfrm>
            <a:off x="3147990" y="1925256"/>
            <a:ext cx="2797003" cy="944208"/>
          </a:xfrm>
          <a:prstGeom prst="rect">
            <a:avLst/>
          </a:prstGeom>
          <a:noFill/>
        </p:spPr>
        <p:txBody>
          <a:bodyPr wrap="square" lIns="81636" tIns="40818" rIns="81636" bIns="40818" rtlCol="0">
            <a:spAutoFit/>
          </a:bodyPr>
          <a:lstStyle/>
          <a:p>
            <a:pPr algn="ctr"/>
            <a:r>
              <a:rPr lang="en-AU" sz="2800" dirty="0"/>
              <a:t>The Church Age </a:t>
            </a:r>
          </a:p>
          <a:p>
            <a:pPr algn="ctr"/>
            <a:r>
              <a:rPr lang="en-AU" sz="2800" dirty="0"/>
              <a:t>2000 years</a:t>
            </a:r>
          </a:p>
        </p:txBody>
      </p:sp>
      <p:sp>
        <p:nvSpPr>
          <p:cNvPr id="104" name="TextBox 103"/>
          <p:cNvSpPr txBox="1"/>
          <p:nvPr/>
        </p:nvSpPr>
        <p:spPr>
          <a:xfrm>
            <a:off x="1343024" y="3855438"/>
            <a:ext cx="1223964" cy="821097"/>
          </a:xfrm>
          <a:prstGeom prst="rect">
            <a:avLst/>
          </a:prstGeom>
          <a:noFill/>
        </p:spPr>
        <p:txBody>
          <a:bodyPr wrap="square" lIns="81636" tIns="40818" rIns="81636" bIns="40818" rtlCol="0">
            <a:spAutoFit/>
          </a:bodyPr>
          <a:lstStyle/>
          <a:p>
            <a:pPr algn="ctr"/>
            <a:r>
              <a:rPr lang="en-AU" sz="2400" dirty="0"/>
              <a:t>½</a:t>
            </a:r>
          </a:p>
          <a:p>
            <a:pPr algn="ctr"/>
            <a:r>
              <a:rPr lang="en-AU" sz="2400" dirty="0"/>
              <a:t>WEEK</a:t>
            </a:r>
            <a:endParaRPr lang="en-AU" sz="7200" dirty="0"/>
          </a:p>
        </p:txBody>
      </p:sp>
      <p:sp>
        <p:nvSpPr>
          <p:cNvPr id="106" name="TextBox 105"/>
          <p:cNvSpPr txBox="1"/>
          <p:nvPr/>
        </p:nvSpPr>
        <p:spPr>
          <a:xfrm>
            <a:off x="6496423" y="3867644"/>
            <a:ext cx="1080120" cy="821097"/>
          </a:xfrm>
          <a:prstGeom prst="rect">
            <a:avLst/>
          </a:prstGeom>
          <a:noFill/>
        </p:spPr>
        <p:txBody>
          <a:bodyPr wrap="square" lIns="81636" tIns="40818" rIns="81636" bIns="40818" rtlCol="0">
            <a:spAutoFit/>
          </a:bodyPr>
          <a:lstStyle/>
          <a:p>
            <a:pPr algn="ctr"/>
            <a:r>
              <a:rPr lang="en-AU" sz="2400" dirty="0"/>
              <a:t>½</a:t>
            </a:r>
          </a:p>
          <a:p>
            <a:pPr algn="ctr"/>
            <a:r>
              <a:rPr lang="en-AU" sz="2400" dirty="0"/>
              <a:t>WEEK</a:t>
            </a:r>
            <a:endParaRPr lang="en-AU" sz="7200" dirty="0"/>
          </a:p>
        </p:txBody>
      </p:sp>
      <p:sp>
        <p:nvSpPr>
          <p:cNvPr id="110" name="TextBox 109"/>
          <p:cNvSpPr txBox="1"/>
          <p:nvPr/>
        </p:nvSpPr>
        <p:spPr>
          <a:xfrm>
            <a:off x="1420251" y="2092634"/>
            <a:ext cx="1069511" cy="821097"/>
          </a:xfrm>
          <a:prstGeom prst="rect">
            <a:avLst/>
          </a:prstGeom>
          <a:noFill/>
        </p:spPr>
        <p:txBody>
          <a:bodyPr wrap="square" lIns="81636" tIns="40818" rIns="81636" bIns="40818" rtlCol="0">
            <a:spAutoFit/>
          </a:bodyPr>
          <a:lstStyle/>
          <a:p>
            <a:pPr algn="ctr"/>
            <a:r>
              <a:rPr lang="en-AU" sz="2400" dirty="0"/>
              <a:t>3½</a:t>
            </a:r>
          </a:p>
          <a:p>
            <a:pPr algn="ctr"/>
            <a:r>
              <a:rPr lang="en-AU" sz="2400" dirty="0"/>
              <a:t> Years </a:t>
            </a:r>
          </a:p>
        </p:txBody>
      </p:sp>
      <p:sp>
        <p:nvSpPr>
          <p:cNvPr id="119" name="TextBox 118"/>
          <p:cNvSpPr txBox="1"/>
          <p:nvPr/>
        </p:nvSpPr>
        <p:spPr>
          <a:xfrm>
            <a:off x="6508539" y="2094091"/>
            <a:ext cx="1055889" cy="821097"/>
          </a:xfrm>
          <a:prstGeom prst="rect">
            <a:avLst/>
          </a:prstGeom>
          <a:noFill/>
        </p:spPr>
        <p:txBody>
          <a:bodyPr wrap="square" lIns="81636" tIns="40818" rIns="81636" bIns="40818" rtlCol="0">
            <a:spAutoFit/>
          </a:bodyPr>
          <a:lstStyle/>
          <a:p>
            <a:pPr algn="ctr"/>
            <a:r>
              <a:rPr lang="en-AU" sz="2400" dirty="0"/>
              <a:t>3½</a:t>
            </a:r>
          </a:p>
          <a:p>
            <a:pPr algn="ctr"/>
            <a:r>
              <a:rPr lang="en-AU" sz="2400" dirty="0"/>
              <a:t> Years </a:t>
            </a:r>
          </a:p>
        </p:txBody>
      </p:sp>
      <p:sp>
        <p:nvSpPr>
          <p:cNvPr id="129" name="TextBox 128"/>
          <p:cNvSpPr txBox="1"/>
          <p:nvPr/>
        </p:nvSpPr>
        <p:spPr>
          <a:xfrm>
            <a:off x="888246" y="475865"/>
            <a:ext cx="1601516" cy="821097"/>
          </a:xfrm>
          <a:prstGeom prst="rect">
            <a:avLst/>
          </a:prstGeom>
          <a:noFill/>
        </p:spPr>
        <p:txBody>
          <a:bodyPr wrap="square" lIns="81636" tIns="40818" rIns="81636" bIns="40818" rtlCol="0">
            <a:spAutoFit/>
          </a:bodyPr>
          <a:lstStyle/>
          <a:p>
            <a:r>
              <a:rPr lang="en-AU" sz="2400" b="1" dirty="0"/>
              <a:t>1</a:t>
            </a:r>
            <a:r>
              <a:rPr lang="en-AU" sz="2400" b="1" baseline="30000" dirty="0"/>
              <a:t>st</a:t>
            </a:r>
            <a:endParaRPr lang="en-AU" sz="2400" b="1" dirty="0"/>
          </a:p>
          <a:p>
            <a:r>
              <a:rPr lang="en-AU" sz="2400" b="1" dirty="0"/>
              <a:t>COMING</a:t>
            </a:r>
          </a:p>
        </p:txBody>
      </p:sp>
      <p:cxnSp>
        <p:nvCxnSpPr>
          <p:cNvPr id="18" name="Straight Connector 17"/>
          <p:cNvCxnSpPr/>
          <p:nvPr/>
        </p:nvCxnSpPr>
        <p:spPr>
          <a:xfrm flipV="1">
            <a:off x="1979712" y="5771205"/>
            <a:ext cx="5111784" cy="37338"/>
          </a:xfrm>
          <a:prstGeom prst="line">
            <a:avLst/>
          </a:prstGeom>
          <a:ln w="38100"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/>
          <p:nvPr/>
        </p:nvCxnSpPr>
        <p:spPr>
          <a:xfrm flipV="1">
            <a:off x="1979712" y="4941168"/>
            <a:ext cx="0" cy="867375"/>
          </a:xfrm>
          <a:prstGeom prst="straightConnector1">
            <a:avLst/>
          </a:prstGeom>
          <a:ln w="38100">
            <a:prstDash val="lg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1" name="Straight Arrow Connector 130"/>
          <p:cNvCxnSpPr/>
          <p:nvPr/>
        </p:nvCxnSpPr>
        <p:spPr>
          <a:xfrm flipV="1">
            <a:off x="7091496" y="4941168"/>
            <a:ext cx="784" cy="815695"/>
          </a:xfrm>
          <a:prstGeom prst="straightConnector1">
            <a:avLst/>
          </a:prstGeom>
          <a:ln w="38100">
            <a:prstDash val="lg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2" name="TextBox 131"/>
          <p:cNvSpPr txBox="1"/>
          <p:nvPr/>
        </p:nvSpPr>
        <p:spPr>
          <a:xfrm>
            <a:off x="2968664" y="5814828"/>
            <a:ext cx="3180815" cy="451765"/>
          </a:xfrm>
          <a:prstGeom prst="rect">
            <a:avLst/>
          </a:prstGeom>
          <a:noFill/>
        </p:spPr>
        <p:txBody>
          <a:bodyPr wrap="square" lIns="81636" tIns="40818" rIns="81636" bIns="40818" rtlCol="0">
            <a:spAutoFit/>
          </a:bodyPr>
          <a:lstStyle/>
          <a:p>
            <a:r>
              <a:rPr lang="en-AU" sz="2400" u="sng" dirty="0"/>
              <a:t>1 Week (70</a:t>
            </a:r>
            <a:r>
              <a:rPr lang="en-AU" sz="2400" u="sng" baseline="30000" dirty="0"/>
              <a:t>th</a:t>
            </a:r>
            <a:r>
              <a:rPr lang="en-AU" sz="2400" u="sng" dirty="0"/>
              <a:t> WEEK)</a:t>
            </a:r>
          </a:p>
        </p:txBody>
      </p:sp>
      <p:sp>
        <p:nvSpPr>
          <p:cNvPr id="170" name="TextBox 169"/>
          <p:cNvSpPr txBox="1"/>
          <p:nvPr/>
        </p:nvSpPr>
        <p:spPr>
          <a:xfrm>
            <a:off x="7157591" y="3238846"/>
            <a:ext cx="741648" cy="190155"/>
          </a:xfrm>
          <a:prstGeom prst="rect">
            <a:avLst/>
          </a:prstGeom>
          <a:noFill/>
        </p:spPr>
        <p:txBody>
          <a:bodyPr wrap="square" lIns="81636" tIns="40818" rIns="81636" bIns="40818" rtlCol="0">
            <a:spAutoFit/>
          </a:bodyPr>
          <a:lstStyle/>
          <a:p>
            <a:r>
              <a:rPr lang="en-AU" sz="700" dirty="0"/>
              <a:t>1000 Years </a:t>
            </a:r>
          </a:p>
        </p:txBody>
      </p:sp>
      <p:sp>
        <p:nvSpPr>
          <p:cNvPr id="71" name="Pie 89"/>
          <p:cNvSpPr/>
          <p:nvPr/>
        </p:nvSpPr>
        <p:spPr>
          <a:xfrm flipV="1">
            <a:off x="1051380" y="3002373"/>
            <a:ext cx="1822726" cy="861386"/>
          </a:xfrm>
          <a:prstGeom prst="pie">
            <a:avLst>
              <a:gd name="adj1" fmla="val 21592372"/>
              <a:gd name="adj2" fmla="val 10786679"/>
            </a:avLst>
          </a:prstGeom>
          <a:solidFill>
            <a:schemeClr val="accent6">
              <a:lumMod val="75000"/>
            </a:schemeClr>
          </a:solidFill>
          <a:ln w="9525"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1636" tIns="40818" rIns="81636" bIns="40818" rtlCol="0" anchor="ctr"/>
          <a:lstStyle/>
          <a:p>
            <a:pPr algn="ctr"/>
            <a:endParaRPr lang="en-AU">
              <a:solidFill>
                <a:schemeClr val="tx1"/>
              </a:solidFill>
            </a:endParaRPr>
          </a:p>
        </p:txBody>
      </p:sp>
      <p:sp>
        <p:nvSpPr>
          <p:cNvPr id="78" name="Pie 89"/>
          <p:cNvSpPr/>
          <p:nvPr/>
        </p:nvSpPr>
        <p:spPr>
          <a:xfrm flipV="1">
            <a:off x="2960095" y="3002372"/>
            <a:ext cx="3117374" cy="858675"/>
          </a:xfrm>
          <a:prstGeom prst="pie">
            <a:avLst>
              <a:gd name="adj1" fmla="val 21592372"/>
              <a:gd name="adj2" fmla="val 10786679"/>
            </a:avLst>
          </a:prstGeom>
          <a:solidFill>
            <a:schemeClr val="accent1"/>
          </a:solidFill>
          <a:ln w="9525"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1636" tIns="40818" rIns="81636" bIns="40818" rtlCol="0" anchor="ctr"/>
          <a:lstStyle/>
          <a:p>
            <a:pPr algn="ctr"/>
            <a:endParaRPr lang="en-AU">
              <a:solidFill>
                <a:schemeClr val="tx1"/>
              </a:solidFill>
            </a:endParaRPr>
          </a:p>
        </p:txBody>
      </p:sp>
      <p:sp>
        <p:nvSpPr>
          <p:cNvPr id="80" name="Pie 89"/>
          <p:cNvSpPr/>
          <p:nvPr/>
        </p:nvSpPr>
        <p:spPr>
          <a:xfrm flipV="1">
            <a:off x="6077469" y="3009849"/>
            <a:ext cx="1847250" cy="853910"/>
          </a:xfrm>
          <a:prstGeom prst="pie">
            <a:avLst>
              <a:gd name="adj1" fmla="val 21592372"/>
              <a:gd name="adj2" fmla="val 10786679"/>
            </a:avLst>
          </a:prstGeom>
          <a:solidFill>
            <a:schemeClr val="accent6">
              <a:lumMod val="75000"/>
            </a:schemeClr>
          </a:solidFill>
          <a:ln w="9525"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1636" tIns="40818" rIns="81636" bIns="40818" rtlCol="0" anchor="ctr"/>
          <a:lstStyle/>
          <a:p>
            <a:pPr algn="ctr"/>
            <a:endParaRPr lang="en-AU">
              <a:solidFill>
                <a:schemeClr val="tx1"/>
              </a:solidFill>
            </a:endParaRPr>
          </a:p>
        </p:txBody>
      </p:sp>
      <p:cxnSp>
        <p:nvCxnSpPr>
          <p:cNvPr id="81" name="Straight Connector 80"/>
          <p:cNvCxnSpPr/>
          <p:nvPr/>
        </p:nvCxnSpPr>
        <p:spPr>
          <a:xfrm>
            <a:off x="7924297" y="1286090"/>
            <a:ext cx="0" cy="4367311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6820121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/>
          </p:nvPr>
        </p:nvGraphicFramePr>
        <p:xfrm>
          <a:off x="-756592" y="608687"/>
          <a:ext cx="8200935" cy="3600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cxnSp>
        <p:nvCxnSpPr>
          <p:cNvPr id="21" name="Straight Connector 20"/>
          <p:cNvCxnSpPr/>
          <p:nvPr/>
        </p:nvCxnSpPr>
        <p:spPr>
          <a:xfrm>
            <a:off x="387555" y="1268760"/>
            <a:ext cx="0" cy="4320480"/>
          </a:xfrm>
          <a:prstGeom prst="line">
            <a:avLst/>
          </a:prstGeom>
          <a:ln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Connector 72"/>
          <p:cNvCxnSpPr/>
          <p:nvPr/>
        </p:nvCxnSpPr>
        <p:spPr>
          <a:xfrm>
            <a:off x="3123859" y="2276872"/>
            <a:ext cx="1080120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7" name="TextBox 76"/>
          <p:cNvSpPr txBox="1"/>
          <p:nvPr/>
        </p:nvSpPr>
        <p:spPr>
          <a:xfrm>
            <a:off x="3604537" y="2329102"/>
            <a:ext cx="1949921" cy="621042"/>
          </a:xfrm>
          <a:prstGeom prst="rect">
            <a:avLst/>
          </a:prstGeom>
          <a:noFill/>
        </p:spPr>
        <p:txBody>
          <a:bodyPr wrap="square" lIns="81636" tIns="40818" rIns="81636" bIns="40818" rtlCol="0">
            <a:spAutoFit/>
          </a:bodyPr>
          <a:lstStyle/>
          <a:p>
            <a:pPr marL="171450" indent="-72000">
              <a:buFont typeface="Arial" panose="020B0604020202020204" pitchFamily="34" charset="0"/>
              <a:buChar char="•"/>
            </a:pPr>
            <a:r>
              <a:rPr lang="en-AU" sz="700" dirty="0"/>
              <a:t>Crucified for our sins, transgressions</a:t>
            </a:r>
          </a:p>
          <a:p>
            <a:pPr marL="171450" indent="-72000">
              <a:buFont typeface="Arial" panose="020B0604020202020204" pitchFamily="34" charset="0"/>
              <a:buChar char="•"/>
            </a:pPr>
            <a:r>
              <a:rPr lang="en-AU" sz="700" dirty="0"/>
              <a:t>Messiah cut off</a:t>
            </a:r>
          </a:p>
          <a:p>
            <a:pPr marL="171450" indent="-72000">
              <a:buFont typeface="Arial" panose="020B0604020202020204" pitchFamily="34" charset="0"/>
              <a:buChar char="•"/>
            </a:pPr>
            <a:r>
              <a:rPr lang="en-AU" sz="700" dirty="0"/>
              <a:t>Makes reconciliation</a:t>
            </a:r>
          </a:p>
          <a:p>
            <a:pPr marL="171450" indent="-72000">
              <a:buFont typeface="Arial" panose="020B0604020202020204" pitchFamily="34" charset="0"/>
              <a:buChar char="•"/>
            </a:pPr>
            <a:r>
              <a:rPr lang="en-AU" sz="700" dirty="0"/>
              <a:t>Midst of the week</a:t>
            </a:r>
          </a:p>
          <a:p>
            <a:pPr marL="171450" indent="-72000">
              <a:buFont typeface="Arial" panose="020B0604020202020204" pitchFamily="34" charset="0"/>
              <a:buChar char="•"/>
            </a:pPr>
            <a:r>
              <a:rPr lang="en-AU" sz="700" dirty="0"/>
              <a:t>Cause sacrifice &amp; oblation to cease</a:t>
            </a:r>
          </a:p>
        </p:txBody>
      </p:sp>
      <p:sp>
        <p:nvSpPr>
          <p:cNvPr id="127" name="TextBox 126"/>
          <p:cNvSpPr txBox="1"/>
          <p:nvPr/>
        </p:nvSpPr>
        <p:spPr>
          <a:xfrm>
            <a:off x="6425584" y="836712"/>
            <a:ext cx="1601516" cy="821097"/>
          </a:xfrm>
          <a:prstGeom prst="rect">
            <a:avLst/>
          </a:prstGeom>
          <a:noFill/>
        </p:spPr>
        <p:txBody>
          <a:bodyPr wrap="square" lIns="81636" tIns="40818" rIns="81636" bIns="40818" rtlCol="0">
            <a:spAutoFit/>
          </a:bodyPr>
          <a:lstStyle/>
          <a:p>
            <a:r>
              <a:rPr lang="en-AU" sz="2400" b="1" dirty="0"/>
              <a:t>2</a:t>
            </a:r>
            <a:r>
              <a:rPr lang="en-AU" sz="2400" b="1" baseline="30000" dirty="0"/>
              <a:t>nd</a:t>
            </a:r>
            <a:endParaRPr lang="en-AU" sz="2400" b="1" dirty="0"/>
          </a:p>
          <a:p>
            <a:r>
              <a:rPr lang="en-AU" sz="2400" b="1" dirty="0"/>
              <a:t>COMING</a:t>
            </a:r>
          </a:p>
        </p:txBody>
      </p:sp>
      <p:cxnSp>
        <p:nvCxnSpPr>
          <p:cNvPr id="69" name="Straight Connector 68"/>
          <p:cNvCxnSpPr/>
          <p:nvPr/>
        </p:nvCxnSpPr>
        <p:spPr>
          <a:xfrm>
            <a:off x="7812360" y="1268761"/>
            <a:ext cx="0" cy="4367311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Connector 71"/>
          <p:cNvCxnSpPr/>
          <p:nvPr/>
        </p:nvCxnSpPr>
        <p:spPr>
          <a:xfrm>
            <a:off x="1107635" y="1268760"/>
            <a:ext cx="0" cy="4320480"/>
          </a:xfrm>
          <a:prstGeom prst="line">
            <a:avLst/>
          </a:prstGeom>
          <a:ln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Straight Connector 73"/>
          <p:cNvCxnSpPr/>
          <p:nvPr/>
        </p:nvCxnSpPr>
        <p:spPr>
          <a:xfrm>
            <a:off x="1827715" y="1912490"/>
            <a:ext cx="0" cy="3524457"/>
          </a:xfrm>
          <a:prstGeom prst="line">
            <a:avLst/>
          </a:prstGeom>
          <a:ln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Straight Connector 74"/>
          <p:cNvCxnSpPr/>
          <p:nvPr/>
        </p:nvCxnSpPr>
        <p:spPr>
          <a:xfrm>
            <a:off x="3051851" y="1268760"/>
            <a:ext cx="0" cy="4320480"/>
          </a:xfrm>
          <a:prstGeom prst="line">
            <a:avLst/>
          </a:prstGeom>
          <a:ln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Straight Connector 75"/>
          <p:cNvCxnSpPr/>
          <p:nvPr/>
        </p:nvCxnSpPr>
        <p:spPr>
          <a:xfrm>
            <a:off x="5644139" y="1268760"/>
            <a:ext cx="0" cy="4320480"/>
          </a:xfrm>
          <a:prstGeom prst="line">
            <a:avLst/>
          </a:prstGeom>
          <a:ln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Straight Connector 78"/>
          <p:cNvCxnSpPr/>
          <p:nvPr/>
        </p:nvCxnSpPr>
        <p:spPr>
          <a:xfrm>
            <a:off x="6436227" y="1268760"/>
            <a:ext cx="0" cy="4320480"/>
          </a:xfrm>
          <a:prstGeom prst="line">
            <a:avLst/>
          </a:prstGeom>
          <a:ln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2" name="Pie 81"/>
          <p:cNvSpPr/>
          <p:nvPr/>
        </p:nvSpPr>
        <p:spPr>
          <a:xfrm flipV="1">
            <a:off x="1827715" y="3167415"/>
            <a:ext cx="1224136" cy="523171"/>
          </a:xfrm>
          <a:prstGeom prst="pie">
            <a:avLst>
              <a:gd name="adj1" fmla="val 1"/>
              <a:gd name="adj2" fmla="val 10786679"/>
            </a:avLst>
          </a:prstGeom>
          <a:noFill/>
          <a:ln w="9525"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1636" tIns="40818" rIns="81636" bIns="40818" rtlCol="0" anchor="ctr"/>
          <a:lstStyle/>
          <a:p>
            <a:pPr algn="ctr"/>
            <a:endParaRPr lang="en-AU">
              <a:solidFill>
                <a:schemeClr val="tx1"/>
              </a:solidFill>
            </a:endParaRPr>
          </a:p>
        </p:txBody>
      </p:sp>
      <p:sp>
        <p:nvSpPr>
          <p:cNvPr id="84" name="Pie 83"/>
          <p:cNvSpPr/>
          <p:nvPr/>
        </p:nvSpPr>
        <p:spPr>
          <a:xfrm flipV="1">
            <a:off x="1107635" y="3176230"/>
            <a:ext cx="720080" cy="505540"/>
          </a:xfrm>
          <a:prstGeom prst="pie">
            <a:avLst>
              <a:gd name="adj1" fmla="val 1"/>
              <a:gd name="adj2" fmla="val 10786679"/>
            </a:avLst>
          </a:prstGeom>
          <a:noFill/>
          <a:ln w="9525"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1636" tIns="40818" rIns="81636" bIns="40818" rtlCol="0" anchor="ctr"/>
          <a:lstStyle/>
          <a:p>
            <a:pPr algn="ctr"/>
            <a:endParaRPr lang="en-AU">
              <a:solidFill>
                <a:schemeClr val="tx1"/>
              </a:solidFill>
            </a:endParaRPr>
          </a:p>
        </p:txBody>
      </p:sp>
      <p:sp>
        <p:nvSpPr>
          <p:cNvPr id="85" name="Pie 84"/>
          <p:cNvSpPr/>
          <p:nvPr/>
        </p:nvSpPr>
        <p:spPr>
          <a:xfrm flipV="1">
            <a:off x="387555" y="3176230"/>
            <a:ext cx="720080" cy="505540"/>
          </a:xfrm>
          <a:prstGeom prst="pie">
            <a:avLst>
              <a:gd name="adj1" fmla="val 1"/>
              <a:gd name="adj2" fmla="val 10786679"/>
            </a:avLst>
          </a:prstGeom>
          <a:noFill/>
          <a:ln w="9525"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1636" tIns="40818" rIns="81636" bIns="40818" rtlCol="0" anchor="ctr"/>
          <a:lstStyle/>
          <a:p>
            <a:pPr algn="ctr"/>
            <a:endParaRPr lang="en-AU">
              <a:solidFill>
                <a:schemeClr val="tx1"/>
              </a:solidFill>
            </a:endParaRPr>
          </a:p>
        </p:txBody>
      </p:sp>
      <p:sp>
        <p:nvSpPr>
          <p:cNvPr id="90" name="Pie 89"/>
          <p:cNvSpPr/>
          <p:nvPr/>
        </p:nvSpPr>
        <p:spPr>
          <a:xfrm flipV="1">
            <a:off x="3051851" y="3219850"/>
            <a:ext cx="542156" cy="421208"/>
          </a:xfrm>
          <a:prstGeom prst="pie">
            <a:avLst>
              <a:gd name="adj1" fmla="val 1"/>
              <a:gd name="adj2" fmla="val 10786679"/>
            </a:avLst>
          </a:prstGeom>
          <a:noFill/>
          <a:ln w="9525"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1636" tIns="40818" rIns="81636" bIns="40818" rtlCol="0" anchor="ctr"/>
          <a:lstStyle/>
          <a:p>
            <a:pPr algn="ctr"/>
            <a:endParaRPr lang="en-AU">
              <a:solidFill>
                <a:schemeClr val="tx1"/>
              </a:solidFill>
            </a:endParaRPr>
          </a:p>
        </p:txBody>
      </p:sp>
      <p:cxnSp>
        <p:nvCxnSpPr>
          <p:cNvPr id="93" name="Straight Connector 92"/>
          <p:cNvCxnSpPr/>
          <p:nvPr/>
        </p:nvCxnSpPr>
        <p:spPr>
          <a:xfrm>
            <a:off x="3627915" y="1588178"/>
            <a:ext cx="0" cy="4001062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5" name="Pie 94"/>
          <p:cNvSpPr/>
          <p:nvPr/>
        </p:nvSpPr>
        <p:spPr>
          <a:xfrm flipV="1">
            <a:off x="6436227" y="3167414"/>
            <a:ext cx="1376131" cy="549617"/>
          </a:xfrm>
          <a:prstGeom prst="pie">
            <a:avLst>
              <a:gd name="adj1" fmla="val 28794"/>
              <a:gd name="adj2" fmla="val 10786679"/>
            </a:avLst>
          </a:prstGeom>
          <a:noFill/>
          <a:ln w="9525"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1636" tIns="40818" rIns="81636" bIns="40818" rtlCol="0" anchor="ctr"/>
          <a:lstStyle/>
          <a:p>
            <a:pPr algn="ctr"/>
            <a:endParaRPr lang="en-AU">
              <a:solidFill>
                <a:schemeClr val="tx1"/>
              </a:solidFill>
            </a:endParaRPr>
          </a:p>
        </p:txBody>
      </p:sp>
      <p:sp>
        <p:nvSpPr>
          <p:cNvPr id="97" name="TextBox 96"/>
          <p:cNvSpPr txBox="1"/>
          <p:nvPr/>
        </p:nvSpPr>
        <p:spPr>
          <a:xfrm>
            <a:off x="387555" y="2276872"/>
            <a:ext cx="705685" cy="821097"/>
          </a:xfrm>
          <a:prstGeom prst="rect">
            <a:avLst/>
          </a:prstGeom>
          <a:noFill/>
        </p:spPr>
        <p:txBody>
          <a:bodyPr wrap="square" lIns="81636" tIns="40818" rIns="81636" bIns="40818" rtlCol="0">
            <a:spAutoFit/>
          </a:bodyPr>
          <a:lstStyle/>
          <a:p>
            <a:pPr algn="ctr"/>
            <a:r>
              <a:rPr lang="en-AU" sz="2400" dirty="0"/>
              <a:t>70 </a:t>
            </a:r>
            <a:br>
              <a:rPr lang="en-AU" sz="2400" dirty="0"/>
            </a:br>
            <a:r>
              <a:rPr lang="en-AU" sz="2400" dirty="0" err="1"/>
              <a:t>Yrs</a:t>
            </a:r>
            <a:r>
              <a:rPr lang="en-AU" sz="2400" dirty="0"/>
              <a:t> </a:t>
            </a:r>
          </a:p>
        </p:txBody>
      </p:sp>
      <p:sp>
        <p:nvSpPr>
          <p:cNvPr id="98" name="TextBox 97"/>
          <p:cNvSpPr txBox="1"/>
          <p:nvPr/>
        </p:nvSpPr>
        <p:spPr>
          <a:xfrm>
            <a:off x="1194079" y="3238846"/>
            <a:ext cx="633636" cy="190155"/>
          </a:xfrm>
          <a:prstGeom prst="rect">
            <a:avLst/>
          </a:prstGeom>
          <a:noFill/>
        </p:spPr>
        <p:txBody>
          <a:bodyPr wrap="square" lIns="81636" tIns="40818" rIns="81636" bIns="40818" rtlCol="0">
            <a:spAutoFit/>
          </a:bodyPr>
          <a:lstStyle/>
          <a:p>
            <a:r>
              <a:rPr lang="en-AU" sz="700" dirty="0"/>
              <a:t>49 Years </a:t>
            </a:r>
          </a:p>
        </p:txBody>
      </p:sp>
      <p:sp>
        <p:nvSpPr>
          <p:cNvPr id="99" name="TextBox 98"/>
          <p:cNvSpPr txBox="1"/>
          <p:nvPr/>
        </p:nvSpPr>
        <p:spPr>
          <a:xfrm>
            <a:off x="2187755" y="3238846"/>
            <a:ext cx="633636" cy="190155"/>
          </a:xfrm>
          <a:prstGeom prst="rect">
            <a:avLst/>
          </a:prstGeom>
          <a:noFill/>
        </p:spPr>
        <p:txBody>
          <a:bodyPr wrap="square" lIns="81636" tIns="40818" rIns="81636" bIns="40818" rtlCol="0">
            <a:spAutoFit/>
          </a:bodyPr>
          <a:lstStyle/>
          <a:p>
            <a:r>
              <a:rPr lang="en-AU" sz="700" dirty="0"/>
              <a:t>434 Years </a:t>
            </a:r>
          </a:p>
        </p:txBody>
      </p:sp>
      <p:sp>
        <p:nvSpPr>
          <p:cNvPr id="100" name="TextBox 99"/>
          <p:cNvSpPr txBox="1"/>
          <p:nvPr/>
        </p:nvSpPr>
        <p:spPr>
          <a:xfrm>
            <a:off x="3051851" y="3238846"/>
            <a:ext cx="633636" cy="190155"/>
          </a:xfrm>
          <a:prstGeom prst="rect">
            <a:avLst/>
          </a:prstGeom>
          <a:noFill/>
        </p:spPr>
        <p:txBody>
          <a:bodyPr wrap="square" lIns="81636" tIns="40818" rIns="81636" bIns="40818" rtlCol="0">
            <a:spAutoFit/>
          </a:bodyPr>
          <a:lstStyle/>
          <a:p>
            <a:r>
              <a:rPr lang="en-AU" sz="700" dirty="0"/>
              <a:t>3 ½ Years </a:t>
            </a:r>
          </a:p>
        </p:txBody>
      </p:sp>
      <p:sp>
        <p:nvSpPr>
          <p:cNvPr id="109" name="TextBox 108"/>
          <p:cNvSpPr txBox="1"/>
          <p:nvPr/>
        </p:nvSpPr>
        <p:spPr>
          <a:xfrm>
            <a:off x="6724259" y="3238846"/>
            <a:ext cx="741648" cy="190155"/>
          </a:xfrm>
          <a:prstGeom prst="rect">
            <a:avLst/>
          </a:prstGeom>
          <a:noFill/>
        </p:spPr>
        <p:txBody>
          <a:bodyPr wrap="square" lIns="81636" tIns="40818" rIns="81636" bIns="40818" rtlCol="0">
            <a:spAutoFit/>
          </a:bodyPr>
          <a:lstStyle/>
          <a:p>
            <a:r>
              <a:rPr lang="en-AU" sz="700" dirty="0"/>
              <a:t>1000 Years </a:t>
            </a:r>
          </a:p>
        </p:txBody>
      </p:sp>
      <p:sp>
        <p:nvSpPr>
          <p:cNvPr id="113" name="TextBox 112"/>
          <p:cNvSpPr txBox="1"/>
          <p:nvPr/>
        </p:nvSpPr>
        <p:spPr>
          <a:xfrm>
            <a:off x="315547" y="3501008"/>
            <a:ext cx="864096" cy="513320"/>
          </a:xfrm>
          <a:prstGeom prst="rect">
            <a:avLst/>
          </a:prstGeom>
          <a:noFill/>
        </p:spPr>
        <p:txBody>
          <a:bodyPr wrap="square" lIns="81636" tIns="40818" rIns="81636" bIns="40818" rtlCol="0">
            <a:spAutoFit/>
          </a:bodyPr>
          <a:lstStyle/>
          <a:p>
            <a:pPr algn="ctr"/>
            <a:r>
              <a:rPr lang="en-AU" sz="700" dirty="0"/>
              <a:t>Babylonian</a:t>
            </a:r>
          </a:p>
          <a:p>
            <a:pPr algn="ctr"/>
            <a:r>
              <a:rPr lang="en-AU" sz="700" dirty="0"/>
              <a:t>Captivity</a:t>
            </a:r>
          </a:p>
          <a:p>
            <a:endParaRPr lang="en-AU" sz="700" dirty="0"/>
          </a:p>
          <a:p>
            <a:endParaRPr lang="en-AU" sz="700" dirty="0"/>
          </a:p>
        </p:txBody>
      </p:sp>
      <p:sp>
        <p:nvSpPr>
          <p:cNvPr id="114" name="TextBox 113"/>
          <p:cNvSpPr txBox="1"/>
          <p:nvPr/>
        </p:nvSpPr>
        <p:spPr>
          <a:xfrm>
            <a:off x="899592" y="3473160"/>
            <a:ext cx="1152129" cy="821097"/>
          </a:xfrm>
          <a:prstGeom prst="rect">
            <a:avLst/>
          </a:prstGeom>
          <a:noFill/>
        </p:spPr>
        <p:txBody>
          <a:bodyPr wrap="square" lIns="81636" tIns="40818" rIns="81636" bIns="40818" rtlCol="0">
            <a:spAutoFit/>
          </a:bodyPr>
          <a:lstStyle/>
          <a:p>
            <a:pPr algn="ctr"/>
            <a:r>
              <a:rPr lang="en-AU" sz="700" dirty="0"/>
              <a:t>Restoration</a:t>
            </a:r>
          </a:p>
          <a:p>
            <a:pPr algn="ctr"/>
            <a:r>
              <a:rPr lang="en-AU" sz="700" dirty="0"/>
              <a:t>Prophets</a:t>
            </a:r>
          </a:p>
          <a:p>
            <a:endParaRPr lang="en-AU" sz="700" dirty="0"/>
          </a:p>
          <a:p>
            <a:r>
              <a:rPr lang="en-AU" sz="700" dirty="0"/>
              <a:t> </a:t>
            </a:r>
          </a:p>
          <a:p>
            <a:r>
              <a:rPr lang="en-AU" sz="2000" dirty="0"/>
              <a:t>    </a:t>
            </a:r>
          </a:p>
        </p:txBody>
      </p:sp>
      <p:sp>
        <p:nvSpPr>
          <p:cNvPr id="120" name="TextBox 119"/>
          <p:cNvSpPr txBox="1"/>
          <p:nvPr/>
        </p:nvSpPr>
        <p:spPr>
          <a:xfrm>
            <a:off x="1971730" y="3501008"/>
            <a:ext cx="1222040" cy="405599"/>
          </a:xfrm>
          <a:prstGeom prst="rect">
            <a:avLst/>
          </a:prstGeom>
          <a:noFill/>
        </p:spPr>
        <p:txBody>
          <a:bodyPr wrap="square" lIns="81636" tIns="40818" rIns="81636" bIns="40818" rtlCol="0">
            <a:spAutoFit/>
          </a:bodyPr>
          <a:lstStyle/>
          <a:p>
            <a:pPr algn="ctr"/>
            <a:r>
              <a:rPr lang="en-AU" sz="700" dirty="0"/>
              <a:t>“The Silent Years”</a:t>
            </a:r>
          </a:p>
          <a:p>
            <a:pPr algn="ctr"/>
            <a:r>
              <a:rPr lang="en-AU" sz="700" dirty="0"/>
              <a:t>Prophets</a:t>
            </a:r>
          </a:p>
          <a:p>
            <a:endParaRPr lang="en-AU" sz="700" dirty="0"/>
          </a:p>
        </p:txBody>
      </p:sp>
      <p:sp>
        <p:nvSpPr>
          <p:cNvPr id="133" name="TextBox 132"/>
          <p:cNvSpPr txBox="1"/>
          <p:nvPr/>
        </p:nvSpPr>
        <p:spPr>
          <a:xfrm>
            <a:off x="3143726" y="3725909"/>
            <a:ext cx="2767066" cy="1190429"/>
          </a:xfrm>
          <a:prstGeom prst="rect">
            <a:avLst/>
          </a:prstGeom>
          <a:noFill/>
        </p:spPr>
        <p:txBody>
          <a:bodyPr wrap="square" lIns="81636" tIns="40818" rIns="81636" bIns="40818" rtlCol="0">
            <a:spAutoFit/>
          </a:bodyPr>
          <a:lstStyle/>
          <a:p>
            <a:pPr marL="256050" algn="ctr"/>
            <a:r>
              <a:rPr lang="en-AU" sz="2400" dirty="0"/>
              <a:t>Overspreading </a:t>
            </a:r>
            <a:br>
              <a:rPr lang="en-AU" sz="2400" dirty="0"/>
            </a:br>
            <a:r>
              <a:rPr lang="en-AU" sz="2400" dirty="0"/>
              <a:t>of </a:t>
            </a:r>
            <a:br>
              <a:rPr lang="en-AU" sz="2400" dirty="0"/>
            </a:br>
            <a:r>
              <a:rPr lang="en-AU" sz="2400" dirty="0"/>
              <a:t>Abominations</a:t>
            </a:r>
          </a:p>
        </p:txBody>
      </p:sp>
      <p:sp>
        <p:nvSpPr>
          <p:cNvPr id="44" name="Rounded Rectangle 43"/>
          <p:cNvSpPr/>
          <p:nvPr/>
        </p:nvSpPr>
        <p:spPr>
          <a:xfrm>
            <a:off x="315547" y="1418306"/>
            <a:ext cx="144016" cy="714550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45" name="Rounded Rectangle 144"/>
          <p:cNvSpPr/>
          <p:nvPr/>
        </p:nvSpPr>
        <p:spPr>
          <a:xfrm>
            <a:off x="2979843" y="1412776"/>
            <a:ext cx="146112" cy="1067318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46" name="TextBox 145"/>
          <p:cNvSpPr txBox="1"/>
          <p:nvPr/>
        </p:nvSpPr>
        <p:spPr>
          <a:xfrm>
            <a:off x="1035627" y="1196752"/>
            <a:ext cx="936104" cy="1067318"/>
          </a:xfrm>
          <a:prstGeom prst="rect">
            <a:avLst/>
          </a:prstGeom>
          <a:noFill/>
        </p:spPr>
        <p:txBody>
          <a:bodyPr wrap="square" lIns="81636" tIns="40818" rIns="81636" bIns="40818" rtlCol="0">
            <a:spAutoFit/>
          </a:bodyPr>
          <a:lstStyle/>
          <a:p>
            <a:r>
              <a:rPr lang="en-AU" sz="800" dirty="0"/>
              <a:t>FROM</a:t>
            </a:r>
          </a:p>
          <a:p>
            <a:r>
              <a:rPr lang="en-AU" sz="800" dirty="0"/>
              <a:t>BC457</a:t>
            </a:r>
          </a:p>
          <a:p>
            <a:r>
              <a:rPr lang="en-AU" sz="800" dirty="0"/>
              <a:t>Decree</a:t>
            </a:r>
          </a:p>
          <a:p>
            <a:r>
              <a:rPr lang="en-AU" sz="800" dirty="0"/>
              <a:t>Cyrus</a:t>
            </a:r>
          </a:p>
          <a:p>
            <a:r>
              <a:rPr lang="en-AU" sz="800" dirty="0"/>
              <a:t>Restore</a:t>
            </a:r>
          </a:p>
          <a:p>
            <a:r>
              <a:rPr lang="en-AU" sz="800" dirty="0"/>
              <a:t>Rebuilt</a:t>
            </a:r>
          </a:p>
          <a:p>
            <a:r>
              <a:rPr lang="en-AU" sz="800" dirty="0"/>
              <a:t>City</a:t>
            </a:r>
          </a:p>
          <a:p>
            <a:r>
              <a:rPr lang="en-AU" sz="800" dirty="0"/>
              <a:t>Sanctuary</a:t>
            </a:r>
          </a:p>
        </p:txBody>
      </p:sp>
      <p:sp>
        <p:nvSpPr>
          <p:cNvPr id="147" name="TextBox 146"/>
          <p:cNvSpPr txBox="1"/>
          <p:nvPr/>
        </p:nvSpPr>
        <p:spPr>
          <a:xfrm>
            <a:off x="1539683" y="1588178"/>
            <a:ext cx="936104" cy="328654"/>
          </a:xfrm>
          <a:prstGeom prst="rect">
            <a:avLst/>
          </a:prstGeom>
          <a:noFill/>
        </p:spPr>
        <p:txBody>
          <a:bodyPr wrap="square" lIns="81636" tIns="40818" rIns="81636" bIns="40818" rtlCol="0">
            <a:spAutoFit/>
          </a:bodyPr>
          <a:lstStyle/>
          <a:p>
            <a:r>
              <a:rPr lang="en-AU" sz="800" dirty="0"/>
              <a:t>BC408</a:t>
            </a:r>
          </a:p>
          <a:p>
            <a:r>
              <a:rPr lang="en-AU" sz="800" dirty="0"/>
              <a:t>Malachi</a:t>
            </a:r>
          </a:p>
        </p:txBody>
      </p:sp>
      <p:sp>
        <p:nvSpPr>
          <p:cNvPr id="156" name="Rounded Rectangle 155"/>
          <p:cNvSpPr/>
          <p:nvPr/>
        </p:nvSpPr>
        <p:spPr>
          <a:xfrm>
            <a:off x="5572131" y="1700809"/>
            <a:ext cx="144016" cy="184073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57" name="Rounded Rectangle 156"/>
          <p:cNvSpPr/>
          <p:nvPr/>
        </p:nvSpPr>
        <p:spPr>
          <a:xfrm>
            <a:off x="5572131" y="1412777"/>
            <a:ext cx="144016" cy="133536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66" name="Rounded Rectangle 165"/>
          <p:cNvSpPr/>
          <p:nvPr/>
        </p:nvSpPr>
        <p:spPr>
          <a:xfrm>
            <a:off x="2187755" y="2783694"/>
            <a:ext cx="504056" cy="357275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cxnSp>
        <p:nvCxnSpPr>
          <p:cNvPr id="168" name="Straight Connector 167"/>
          <p:cNvCxnSpPr/>
          <p:nvPr/>
        </p:nvCxnSpPr>
        <p:spPr>
          <a:xfrm>
            <a:off x="1107635" y="5445224"/>
            <a:ext cx="1944216" cy="0"/>
          </a:xfrm>
          <a:prstGeom prst="line">
            <a:avLst/>
          </a:prstGeom>
          <a:ln w="19050">
            <a:prstDash val="lgDash"/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9" name="Rounded Rectangle 168"/>
          <p:cNvSpPr/>
          <p:nvPr/>
        </p:nvSpPr>
        <p:spPr>
          <a:xfrm>
            <a:off x="1906941" y="5085185"/>
            <a:ext cx="504056" cy="357275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72" name="TextBox 171"/>
          <p:cNvSpPr txBox="1"/>
          <p:nvPr/>
        </p:nvSpPr>
        <p:spPr>
          <a:xfrm>
            <a:off x="1253852" y="5517232"/>
            <a:ext cx="1678556" cy="451765"/>
          </a:xfrm>
          <a:prstGeom prst="rect">
            <a:avLst/>
          </a:prstGeom>
          <a:noFill/>
        </p:spPr>
        <p:txBody>
          <a:bodyPr wrap="square" lIns="81636" tIns="40818" rIns="81636" bIns="40818" rtlCol="0">
            <a:spAutoFit/>
          </a:bodyPr>
          <a:lstStyle/>
          <a:p>
            <a:r>
              <a:rPr lang="en-AU" sz="2400" u="sng" dirty="0"/>
              <a:t>69 Weeks </a:t>
            </a:r>
          </a:p>
        </p:txBody>
      </p:sp>
      <p:sp>
        <p:nvSpPr>
          <p:cNvPr id="176" name="TextBox 175"/>
          <p:cNvSpPr txBox="1"/>
          <p:nvPr/>
        </p:nvSpPr>
        <p:spPr>
          <a:xfrm>
            <a:off x="4176110" y="2138787"/>
            <a:ext cx="936104" cy="190155"/>
          </a:xfrm>
          <a:prstGeom prst="rect">
            <a:avLst/>
          </a:prstGeom>
          <a:noFill/>
        </p:spPr>
        <p:txBody>
          <a:bodyPr wrap="square" lIns="81636" tIns="40818" rIns="81636" bIns="40818" rtlCol="0">
            <a:spAutoFit/>
          </a:bodyPr>
          <a:lstStyle/>
          <a:p>
            <a:pPr algn="ctr"/>
            <a:r>
              <a:rPr lang="en-AU" sz="700" dirty="0"/>
              <a:t>Is 58:12</a:t>
            </a:r>
          </a:p>
        </p:txBody>
      </p:sp>
      <p:sp>
        <p:nvSpPr>
          <p:cNvPr id="117" name="Pie 116"/>
          <p:cNvSpPr/>
          <p:nvPr/>
        </p:nvSpPr>
        <p:spPr>
          <a:xfrm flipV="1">
            <a:off x="3663152" y="3025045"/>
            <a:ext cx="1982961" cy="810817"/>
          </a:xfrm>
          <a:prstGeom prst="pie">
            <a:avLst>
              <a:gd name="adj1" fmla="val 21573801"/>
              <a:gd name="adj2" fmla="val 10786679"/>
            </a:avLst>
          </a:prstGeom>
          <a:noFill/>
          <a:ln w="9525"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1636" tIns="40818" rIns="81636" bIns="40818" rtlCol="0" anchor="ctr"/>
          <a:lstStyle/>
          <a:p>
            <a:pPr algn="ctr"/>
            <a:endParaRPr lang="en-AU">
              <a:solidFill>
                <a:schemeClr val="tx1"/>
              </a:solidFill>
            </a:endParaRPr>
          </a:p>
        </p:txBody>
      </p:sp>
      <p:sp>
        <p:nvSpPr>
          <p:cNvPr id="83" name="Pie 82"/>
          <p:cNvSpPr/>
          <p:nvPr/>
        </p:nvSpPr>
        <p:spPr>
          <a:xfrm flipV="1">
            <a:off x="5644140" y="3185129"/>
            <a:ext cx="792088" cy="505457"/>
          </a:xfrm>
          <a:prstGeom prst="pie">
            <a:avLst>
              <a:gd name="adj1" fmla="val 1"/>
              <a:gd name="adj2" fmla="val 10786679"/>
            </a:avLst>
          </a:prstGeom>
          <a:noFill/>
          <a:ln w="9525"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1636" tIns="40818" rIns="81636" bIns="40818" rtlCol="0" anchor="ctr"/>
          <a:lstStyle/>
          <a:p>
            <a:pPr algn="ctr"/>
            <a:endParaRPr lang="en-AU">
              <a:solidFill>
                <a:schemeClr val="tx1"/>
              </a:solidFill>
            </a:endParaRPr>
          </a:p>
        </p:txBody>
      </p:sp>
      <p:sp>
        <p:nvSpPr>
          <p:cNvPr id="86" name="TextBox 85"/>
          <p:cNvSpPr txBox="1"/>
          <p:nvPr/>
        </p:nvSpPr>
        <p:spPr>
          <a:xfrm>
            <a:off x="5777512" y="3238888"/>
            <a:ext cx="648072" cy="190112"/>
          </a:xfrm>
          <a:prstGeom prst="rect">
            <a:avLst/>
          </a:prstGeom>
          <a:noFill/>
        </p:spPr>
        <p:txBody>
          <a:bodyPr wrap="square" lIns="81636" tIns="40818" rIns="81636" bIns="40818" rtlCol="0">
            <a:spAutoFit/>
          </a:bodyPr>
          <a:lstStyle/>
          <a:p>
            <a:r>
              <a:rPr lang="en-AU" sz="700" dirty="0"/>
              <a:t>3 ½ Years </a:t>
            </a:r>
          </a:p>
        </p:txBody>
      </p:sp>
      <p:sp>
        <p:nvSpPr>
          <p:cNvPr id="87" name="TextBox 86"/>
          <p:cNvSpPr txBox="1"/>
          <p:nvPr/>
        </p:nvSpPr>
        <p:spPr>
          <a:xfrm>
            <a:off x="4030642" y="3137220"/>
            <a:ext cx="1514264" cy="190155"/>
          </a:xfrm>
          <a:prstGeom prst="rect">
            <a:avLst/>
          </a:prstGeom>
          <a:noFill/>
        </p:spPr>
        <p:txBody>
          <a:bodyPr wrap="square" lIns="81636" tIns="40818" rIns="81636" bIns="40818" rtlCol="0">
            <a:spAutoFit/>
          </a:bodyPr>
          <a:lstStyle/>
          <a:p>
            <a:r>
              <a:rPr lang="en-AU" sz="700" dirty="0"/>
              <a:t>The Church Age – 2000 years</a:t>
            </a:r>
          </a:p>
        </p:txBody>
      </p:sp>
      <p:sp>
        <p:nvSpPr>
          <p:cNvPr id="94" name="TextBox 93"/>
          <p:cNvSpPr txBox="1"/>
          <p:nvPr/>
        </p:nvSpPr>
        <p:spPr>
          <a:xfrm>
            <a:off x="906005" y="3832635"/>
            <a:ext cx="1152129" cy="821097"/>
          </a:xfrm>
          <a:prstGeom prst="rect">
            <a:avLst/>
          </a:prstGeom>
          <a:noFill/>
        </p:spPr>
        <p:txBody>
          <a:bodyPr wrap="square" lIns="81636" tIns="40818" rIns="81636" bIns="40818" rtlCol="0">
            <a:spAutoFit/>
          </a:bodyPr>
          <a:lstStyle/>
          <a:p>
            <a:pPr algn="ctr"/>
            <a:r>
              <a:rPr lang="en-AU" sz="2400" dirty="0"/>
              <a:t>7 </a:t>
            </a:r>
            <a:br>
              <a:rPr lang="en-AU" sz="2400" dirty="0"/>
            </a:br>
            <a:r>
              <a:rPr lang="en-AU" sz="2400" dirty="0"/>
              <a:t>WKS</a:t>
            </a:r>
            <a:endParaRPr lang="en-AU" sz="7200" dirty="0"/>
          </a:p>
        </p:txBody>
      </p:sp>
      <p:sp>
        <p:nvSpPr>
          <p:cNvPr id="103" name="TextBox 102"/>
          <p:cNvSpPr txBox="1"/>
          <p:nvPr/>
        </p:nvSpPr>
        <p:spPr>
          <a:xfrm>
            <a:off x="1899722" y="3861048"/>
            <a:ext cx="1152129" cy="821097"/>
          </a:xfrm>
          <a:prstGeom prst="rect">
            <a:avLst/>
          </a:prstGeom>
          <a:noFill/>
        </p:spPr>
        <p:txBody>
          <a:bodyPr wrap="square" lIns="81636" tIns="40818" rIns="81636" bIns="40818" rtlCol="0">
            <a:spAutoFit/>
          </a:bodyPr>
          <a:lstStyle/>
          <a:p>
            <a:pPr algn="ctr"/>
            <a:r>
              <a:rPr lang="en-AU" sz="2400" dirty="0"/>
              <a:t>62 </a:t>
            </a:r>
            <a:br>
              <a:rPr lang="en-AU" sz="2400" dirty="0"/>
            </a:br>
            <a:r>
              <a:rPr lang="en-AU" sz="2400" dirty="0"/>
              <a:t>WKS</a:t>
            </a:r>
            <a:endParaRPr lang="en-AU" sz="7200" dirty="0"/>
          </a:p>
        </p:txBody>
      </p:sp>
      <p:sp>
        <p:nvSpPr>
          <p:cNvPr id="104" name="TextBox 103"/>
          <p:cNvSpPr txBox="1"/>
          <p:nvPr/>
        </p:nvSpPr>
        <p:spPr>
          <a:xfrm>
            <a:off x="2980189" y="3856283"/>
            <a:ext cx="719734" cy="821097"/>
          </a:xfrm>
          <a:prstGeom prst="rect">
            <a:avLst/>
          </a:prstGeom>
          <a:noFill/>
        </p:spPr>
        <p:txBody>
          <a:bodyPr wrap="square" lIns="81636" tIns="40818" rIns="81636" bIns="40818" rtlCol="0">
            <a:spAutoFit/>
          </a:bodyPr>
          <a:lstStyle/>
          <a:p>
            <a:pPr algn="ctr"/>
            <a:r>
              <a:rPr lang="en-AU" sz="2400" dirty="0"/>
              <a:t>½</a:t>
            </a:r>
          </a:p>
          <a:p>
            <a:pPr algn="ctr"/>
            <a:r>
              <a:rPr lang="en-AU" sz="2400" dirty="0"/>
              <a:t>WK</a:t>
            </a:r>
            <a:endParaRPr lang="en-AU" sz="7200" dirty="0"/>
          </a:p>
        </p:txBody>
      </p:sp>
      <p:sp>
        <p:nvSpPr>
          <p:cNvPr id="106" name="TextBox 105"/>
          <p:cNvSpPr txBox="1"/>
          <p:nvPr/>
        </p:nvSpPr>
        <p:spPr>
          <a:xfrm>
            <a:off x="5644139" y="3861048"/>
            <a:ext cx="719734" cy="821097"/>
          </a:xfrm>
          <a:prstGeom prst="rect">
            <a:avLst/>
          </a:prstGeom>
          <a:noFill/>
        </p:spPr>
        <p:txBody>
          <a:bodyPr wrap="square" lIns="81636" tIns="40818" rIns="81636" bIns="40818" rtlCol="0">
            <a:spAutoFit/>
          </a:bodyPr>
          <a:lstStyle/>
          <a:p>
            <a:pPr algn="ctr"/>
            <a:r>
              <a:rPr lang="en-AU" sz="2400" dirty="0"/>
              <a:t>½</a:t>
            </a:r>
          </a:p>
          <a:p>
            <a:pPr algn="ctr"/>
            <a:r>
              <a:rPr lang="en-AU" sz="2400" dirty="0"/>
              <a:t>WK</a:t>
            </a:r>
            <a:endParaRPr lang="en-AU" sz="7200" dirty="0"/>
          </a:p>
        </p:txBody>
      </p:sp>
      <p:sp>
        <p:nvSpPr>
          <p:cNvPr id="107" name="TextBox 106"/>
          <p:cNvSpPr txBox="1"/>
          <p:nvPr/>
        </p:nvSpPr>
        <p:spPr>
          <a:xfrm>
            <a:off x="1122030" y="2278060"/>
            <a:ext cx="705685" cy="821097"/>
          </a:xfrm>
          <a:prstGeom prst="rect">
            <a:avLst/>
          </a:prstGeom>
          <a:noFill/>
        </p:spPr>
        <p:txBody>
          <a:bodyPr wrap="square" lIns="81636" tIns="40818" rIns="81636" bIns="40818" rtlCol="0">
            <a:spAutoFit/>
          </a:bodyPr>
          <a:lstStyle/>
          <a:p>
            <a:pPr algn="ctr"/>
            <a:r>
              <a:rPr lang="en-AU" sz="2400" dirty="0"/>
              <a:t>49 </a:t>
            </a:r>
            <a:br>
              <a:rPr lang="en-AU" sz="2400" dirty="0"/>
            </a:br>
            <a:r>
              <a:rPr lang="en-AU" sz="2400" dirty="0" err="1"/>
              <a:t>Yrs</a:t>
            </a:r>
            <a:r>
              <a:rPr lang="en-AU" sz="2400" dirty="0"/>
              <a:t> </a:t>
            </a:r>
          </a:p>
        </p:txBody>
      </p:sp>
      <p:sp>
        <p:nvSpPr>
          <p:cNvPr id="108" name="TextBox 107"/>
          <p:cNvSpPr txBox="1"/>
          <p:nvPr/>
        </p:nvSpPr>
        <p:spPr>
          <a:xfrm>
            <a:off x="2058134" y="2276872"/>
            <a:ext cx="705685" cy="821097"/>
          </a:xfrm>
          <a:prstGeom prst="rect">
            <a:avLst/>
          </a:prstGeom>
          <a:noFill/>
        </p:spPr>
        <p:txBody>
          <a:bodyPr wrap="square" lIns="81636" tIns="40818" rIns="81636" bIns="40818" rtlCol="0">
            <a:spAutoFit/>
          </a:bodyPr>
          <a:lstStyle/>
          <a:p>
            <a:pPr algn="ctr"/>
            <a:r>
              <a:rPr lang="en-AU" sz="2400" dirty="0"/>
              <a:t>434 </a:t>
            </a:r>
            <a:br>
              <a:rPr lang="en-AU" sz="2400" dirty="0"/>
            </a:br>
            <a:r>
              <a:rPr lang="en-AU" sz="2400" dirty="0" err="1"/>
              <a:t>Yrs</a:t>
            </a:r>
            <a:r>
              <a:rPr lang="en-AU" sz="2400" dirty="0"/>
              <a:t> </a:t>
            </a:r>
          </a:p>
        </p:txBody>
      </p:sp>
      <p:sp>
        <p:nvSpPr>
          <p:cNvPr id="110" name="TextBox 109"/>
          <p:cNvSpPr txBox="1"/>
          <p:nvPr/>
        </p:nvSpPr>
        <p:spPr>
          <a:xfrm>
            <a:off x="2944990" y="2270200"/>
            <a:ext cx="705685" cy="821097"/>
          </a:xfrm>
          <a:prstGeom prst="rect">
            <a:avLst/>
          </a:prstGeom>
          <a:noFill/>
        </p:spPr>
        <p:txBody>
          <a:bodyPr wrap="square" lIns="81636" tIns="40818" rIns="81636" bIns="40818" rtlCol="0">
            <a:spAutoFit/>
          </a:bodyPr>
          <a:lstStyle/>
          <a:p>
            <a:pPr algn="ctr"/>
            <a:r>
              <a:rPr lang="en-AU" sz="2400" dirty="0"/>
              <a:t>3½</a:t>
            </a:r>
          </a:p>
          <a:p>
            <a:pPr algn="ctr"/>
            <a:r>
              <a:rPr lang="en-AU" sz="2400" dirty="0"/>
              <a:t> </a:t>
            </a:r>
            <a:r>
              <a:rPr lang="en-AU" sz="2400" dirty="0" err="1"/>
              <a:t>Yrs</a:t>
            </a:r>
            <a:r>
              <a:rPr lang="en-AU" sz="2400" dirty="0"/>
              <a:t> </a:t>
            </a:r>
          </a:p>
        </p:txBody>
      </p:sp>
      <p:sp>
        <p:nvSpPr>
          <p:cNvPr id="119" name="TextBox 118"/>
          <p:cNvSpPr txBox="1"/>
          <p:nvPr/>
        </p:nvSpPr>
        <p:spPr>
          <a:xfrm>
            <a:off x="5658534" y="2276872"/>
            <a:ext cx="705685" cy="821097"/>
          </a:xfrm>
          <a:prstGeom prst="rect">
            <a:avLst/>
          </a:prstGeom>
          <a:noFill/>
        </p:spPr>
        <p:txBody>
          <a:bodyPr wrap="square" lIns="81636" tIns="40818" rIns="81636" bIns="40818" rtlCol="0">
            <a:spAutoFit/>
          </a:bodyPr>
          <a:lstStyle/>
          <a:p>
            <a:pPr algn="ctr"/>
            <a:r>
              <a:rPr lang="en-AU" sz="2400" dirty="0"/>
              <a:t>3½</a:t>
            </a:r>
          </a:p>
          <a:p>
            <a:pPr algn="ctr"/>
            <a:r>
              <a:rPr lang="en-AU" sz="2400" dirty="0"/>
              <a:t> </a:t>
            </a:r>
            <a:r>
              <a:rPr lang="en-AU" sz="2400" dirty="0" err="1"/>
              <a:t>Yrs</a:t>
            </a:r>
            <a:r>
              <a:rPr lang="en-AU" sz="2400" dirty="0"/>
              <a:t> 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762050" y="2589872"/>
            <a:ext cx="1490470" cy="1631216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en-AU" sz="2000" b="1" dirty="0"/>
              <a:t>NEW</a:t>
            </a:r>
          </a:p>
          <a:p>
            <a:r>
              <a:rPr lang="en-AU" sz="2000" b="1" dirty="0"/>
              <a:t>HEAVENS </a:t>
            </a:r>
          </a:p>
          <a:p>
            <a:r>
              <a:rPr lang="en-AU" sz="2000" b="1" dirty="0"/>
              <a:t>&amp; </a:t>
            </a:r>
          </a:p>
          <a:p>
            <a:r>
              <a:rPr lang="en-AU" sz="2000" b="1" dirty="0"/>
              <a:t>NEW</a:t>
            </a:r>
          </a:p>
          <a:p>
            <a:r>
              <a:rPr lang="en-AU" sz="2000" b="1" dirty="0"/>
              <a:t>EARTH</a:t>
            </a:r>
          </a:p>
        </p:txBody>
      </p:sp>
      <p:sp>
        <p:nvSpPr>
          <p:cNvPr id="124" name="TextBox 123"/>
          <p:cNvSpPr txBox="1"/>
          <p:nvPr/>
        </p:nvSpPr>
        <p:spPr>
          <a:xfrm>
            <a:off x="6314834" y="2276872"/>
            <a:ext cx="1353510" cy="821097"/>
          </a:xfrm>
          <a:prstGeom prst="rect">
            <a:avLst/>
          </a:prstGeom>
          <a:noFill/>
        </p:spPr>
        <p:txBody>
          <a:bodyPr wrap="square" lIns="81636" tIns="40818" rIns="81636" bIns="40818" rtlCol="0">
            <a:spAutoFit/>
          </a:bodyPr>
          <a:lstStyle/>
          <a:p>
            <a:pPr algn="ctr"/>
            <a:r>
              <a:rPr lang="en-AU" sz="2400" dirty="0"/>
              <a:t>1000</a:t>
            </a:r>
          </a:p>
          <a:p>
            <a:pPr algn="ctr"/>
            <a:r>
              <a:rPr lang="en-AU" sz="2400" dirty="0"/>
              <a:t> </a:t>
            </a:r>
            <a:r>
              <a:rPr lang="en-AU" sz="2400" dirty="0" err="1"/>
              <a:t>Yrs</a:t>
            </a:r>
            <a:r>
              <a:rPr lang="en-AU" sz="2400" dirty="0"/>
              <a:t> </a:t>
            </a:r>
          </a:p>
        </p:txBody>
      </p:sp>
      <p:sp>
        <p:nvSpPr>
          <p:cNvPr id="129" name="TextBox 128"/>
          <p:cNvSpPr txBox="1"/>
          <p:nvPr/>
        </p:nvSpPr>
        <p:spPr>
          <a:xfrm>
            <a:off x="3203848" y="852032"/>
            <a:ext cx="1601516" cy="821097"/>
          </a:xfrm>
          <a:prstGeom prst="rect">
            <a:avLst/>
          </a:prstGeom>
          <a:noFill/>
        </p:spPr>
        <p:txBody>
          <a:bodyPr wrap="square" lIns="81636" tIns="40818" rIns="81636" bIns="40818" rtlCol="0">
            <a:spAutoFit/>
          </a:bodyPr>
          <a:lstStyle/>
          <a:p>
            <a:r>
              <a:rPr lang="en-AU" sz="2400" b="1" dirty="0"/>
              <a:t>1</a:t>
            </a:r>
            <a:r>
              <a:rPr lang="en-AU" sz="2400" b="1" baseline="30000" dirty="0"/>
              <a:t>st</a:t>
            </a:r>
            <a:endParaRPr lang="en-AU" sz="2400" b="1" dirty="0"/>
          </a:p>
          <a:p>
            <a:r>
              <a:rPr lang="en-AU" sz="2400" b="1" dirty="0"/>
              <a:t>COMING</a:t>
            </a:r>
          </a:p>
        </p:txBody>
      </p:sp>
      <p:cxnSp>
        <p:nvCxnSpPr>
          <p:cNvPr id="18" name="Straight Connector 17"/>
          <p:cNvCxnSpPr/>
          <p:nvPr/>
        </p:nvCxnSpPr>
        <p:spPr>
          <a:xfrm>
            <a:off x="3297832" y="5445224"/>
            <a:ext cx="2706174" cy="0"/>
          </a:xfrm>
          <a:prstGeom prst="line">
            <a:avLst/>
          </a:prstGeom>
          <a:ln w="19050"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/>
          <p:nvPr/>
        </p:nvCxnSpPr>
        <p:spPr>
          <a:xfrm flipV="1">
            <a:off x="3297832" y="4941168"/>
            <a:ext cx="0" cy="501292"/>
          </a:xfrm>
          <a:prstGeom prst="straightConnector1">
            <a:avLst/>
          </a:prstGeom>
          <a:ln w="19050">
            <a:prstDash val="lg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1" name="Straight Arrow Connector 130"/>
          <p:cNvCxnSpPr/>
          <p:nvPr/>
        </p:nvCxnSpPr>
        <p:spPr>
          <a:xfrm flipV="1">
            <a:off x="6011376" y="4941168"/>
            <a:ext cx="784" cy="501292"/>
          </a:xfrm>
          <a:prstGeom prst="straightConnector1">
            <a:avLst/>
          </a:prstGeom>
          <a:ln w="19050">
            <a:prstDash val="lg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2" name="TextBox 131"/>
          <p:cNvSpPr txBox="1"/>
          <p:nvPr/>
        </p:nvSpPr>
        <p:spPr>
          <a:xfrm>
            <a:off x="4027049" y="5535546"/>
            <a:ext cx="1678556" cy="451765"/>
          </a:xfrm>
          <a:prstGeom prst="rect">
            <a:avLst/>
          </a:prstGeom>
          <a:noFill/>
        </p:spPr>
        <p:txBody>
          <a:bodyPr wrap="square" lIns="81636" tIns="40818" rIns="81636" bIns="40818" rtlCol="0">
            <a:spAutoFit/>
          </a:bodyPr>
          <a:lstStyle/>
          <a:p>
            <a:r>
              <a:rPr lang="en-AU" sz="2400" u="sng" dirty="0"/>
              <a:t>1 Week</a:t>
            </a:r>
          </a:p>
        </p:txBody>
      </p:sp>
      <p:sp>
        <p:nvSpPr>
          <p:cNvPr id="134" name="TextBox 133"/>
          <p:cNvSpPr txBox="1"/>
          <p:nvPr/>
        </p:nvSpPr>
        <p:spPr>
          <a:xfrm>
            <a:off x="3127061" y="5531172"/>
            <a:ext cx="345649" cy="451765"/>
          </a:xfrm>
          <a:prstGeom prst="rect">
            <a:avLst/>
          </a:prstGeom>
          <a:noFill/>
        </p:spPr>
        <p:txBody>
          <a:bodyPr wrap="square" lIns="81636" tIns="40818" rIns="81636" bIns="40818" rtlCol="0">
            <a:spAutoFit/>
          </a:bodyPr>
          <a:lstStyle/>
          <a:p>
            <a:r>
              <a:rPr lang="en-AU" sz="2400" dirty="0"/>
              <a:t>+</a:t>
            </a:r>
          </a:p>
        </p:txBody>
      </p:sp>
      <p:sp>
        <p:nvSpPr>
          <p:cNvPr id="137" name="TextBox 136"/>
          <p:cNvSpPr txBox="1"/>
          <p:nvPr/>
        </p:nvSpPr>
        <p:spPr>
          <a:xfrm>
            <a:off x="5399439" y="5521204"/>
            <a:ext cx="2184424" cy="451765"/>
          </a:xfrm>
          <a:prstGeom prst="rect">
            <a:avLst/>
          </a:prstGeom>
          <a:noFill/>
        </p:spPr>
        <p:txBody>
          <a:bodyPr wrap="square" lIns="81636" tIns="40818" rIns="81636" bIns="40818" rtlCol="0">
            <a:spAutoFit/>
          </a:bodyPr>
          <a:lstStyle/>
          <a:p>
            <a:r>
              <a:rPr lang="en-AU" sz="2400" b="1" dirty="0"/>
              <a:t>= 70 Weeks</a:t>
            </a:r>
          </a:p>
        </p:txBody>
      </p:sp>
      <p:sp>
        <p:nvSpPr>
          <p:cNvPr id="151" name="Pie 81"/>
          <p:cNvSpPr/>
          <p:nvPr/>
        </p:nvSpPr>
        <p:spPr>
          <a:xfrm flipV="1">
            <a:off x="1827715" y="3169711"/>
            <a:ext cx="1224136" cy="523171"/>
          </a:xfrm>
          <a:prstGeom prst="pie">
            <a:avLst>
              <a:gd name="adj1" fmla="val 1"/>
              <a:gd name="adj2" fmla="val 10786679"/>
            </a:avLst>
          </a:prstGeom>
          <a:solidFill>
            <a:schemeClr val="accent6">
              <a:lumMod val="75000"/>
            </a:schemeClr>
          </a:solidFill>
          <a:ln w="9525"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1636" tIns="40818" rIns="81636" bIns="40818" rtlCol="0" anchor="ctr"/>
          <a:lstStyle/>
          <a:p>
            <a:pPr algn="ctr"/>
            <a:endParaRPr lang="en-AU">
              <a:solidFill>
                <a:schemeClr val="tx1"/>
              </a:solidFill>
            </a:endParaRPr>
          </a:p>
        </p:txBody>
      </p:sp>
      <p:sp>
        <p:nvSpPr>
          <p:cNvPr id="153" name="Pie 83"/>
          <p:cNvSpPr/>
          <p:nvPr/>
        </p:nvSpPr>
        <p:spPr>
          <a:xfrm flipV="1">
            <a:off x="1107635" y="3178526"/>
            <a:ext cx="720080" cy="505540"/>
          </a:xfrm>
          <a:prstGeom prst="pie">
            <a:avLst>
              <a:gd name="adj1" fmla="val 1"/>
              <a:gd name="adj2" fmla="val 10786679"/>
            </a:avLst>
          </a:prstGeom>
          <a:solidFill>
            <a:schemeClr val="accent6">
              <a:lumMod val="75000"/>
            </a:schemeClr>
          </a:solidFill>
          <a:ln w="9525"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1636" tIns="40818" rIns="81636" bIns="40818" rtlCol="0" anchor="ctr"/>
          <a:lstStyle/>
          <a:p>
            <a:pPr algn="ctr"/>
            <a:endParaRPr lang="en-AU">
              <a:solidFill>
                <a:schemeClr val="tx1"/>
              </a:solidFill>
            </a:endParaRPr>
          </a:p>
        </p:txBody>
      </p:sp>
      <p:sp>
        <p:nvSpPr>
          <p:cNvPr id="154" name="Pie 89"/>
          <p:cNvSpPr/>
          <p:nvPr/>
        </p:nvSpPr>
        <p:spPr>
          <a:xfrm flipV="1">
            <a:off x="3051851" y="3222146"/>
            <a:ext cx="542156" cy="421208"/>
          </a:xfrm>
          <a:prstGeom prst="pie">
            <a:avLst>
              <a:gd name="adj1" fmla="val 1"/>
              <a:gd name="adj2" fmla="val 10786679"/>
            </a:avLst>
          </a:prstGeom>
          <a:solidFill>
            <a:schemeClr val="accent6">
              <a:lumMod val="75000"/>
            </a:schemeClr>
          </a:solidFill>
          <a:ln w="9525"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1636" tIns="40818" rIns="81636" bIns="40818" rtlCol="0" anchor="ctr"/>
          <a:lstStyle/>
          <a:p>
            <a:pPr algn="ctr"/>
            <a:endParaRPr lang="en-AU">
              <a:solidFill>
                <a:schemeClr val="tx1"/>
              </a:solidFill>
            </a:endParaRPr>
          </a:p>
        </p:txBody>
      </p:sp>
      <p:sp>
        <p:nvSpPr>
          <p:cNvPr id="155" name="TextBox 154"/>
          <p:cNvSpPr txBox="1"/>
          <p:nvPr/>
        </p:nvSpPr>
        <p:spPr>
          <a:xfrm>
            <a:off x="1194079" y="3241142"/>
            <a:ext cx="633636" cy="190155"/>
          </a:xfrm>
          <a:prstGeom prst="rect">
            <a:avLst/>
          </a:prstGeom>
          <a:noFill/>
        </p:spPr>
        <p:txBody>
          <a:bodyPr wrap="square" lIns="81636" tIns="40818" rIns="81636" bIns="40818" rtlCol="0">
            <a:spAutoFit/>
          </a:bodyPr>
          <a:lstStyle/>
          <a:p>
            <a:r>
              <a:rPr lang="en-AU" sz="700" dirty="0"/>
              <a:t>49 Years </a:t>
            </a:r>
          </a:p>
        </p:txBody>
      </p:sp>
      <p:sp>
        <p:nvSpPr>
          <p:cNvPr id="158" name="TextBox 157"/>
          <p:cNvSpPr txBox="1"/>
          <p:nvPr/>
        </p:nvSpPr>
        <p:spPr>
          <a:xfrm>
            <a:off x="2187755" y="3241142"/>
            <a:ext cx="633636" cy="190155"/>
          </a:xfrm>
          <a:prstGeom prst="rect">
            <a:avLst/>
          </a:prstGeom>
          <a:noFill/>
        </p:spPr>
        <p:txBody>
          <a:bodyPr wrap="square" lIns="81636" tIns="40818" rIns="81636" bIns="40818" rtlCol="0">
            <a:spAutoFit/>
          </a:bodyPr>
          <a:lstStyle/>
          <a:p>
            <a:r>
              <a:rPr lang="en-AU" sz="700" dirty="0"/>
              <a:t>434 Years </a:t>
            </a:r>
          </a:p>
        </p:txBody>
      </p:sp>
      <p:sp>
        <p:nvSpPr>
          <p:cNvPr id="159" name="TextBox 158"/>
          <p:cNvSpPr txBox="1"/>
          <p:nvPr/>
        </p:nvSpPr>
        <p:spPr>
          <a:xfrm>
            <a:off x="3051851" y="3241142"/>
            <a:ext cx="633636" cy="190155"/>
          </a:xfrm>
          <a:prstGeom prst="rect">
            <a:avLst/>
          </a:prstGeom>
          <a:noFill/>
        </p:spPr>
        <p:txBody>
          <a:bodyPr wrap="square" lIns="81636" tIns="40818" rIns="81636" bIns="40818" rtlCol="0">
            <a:spAutoFit/>
          </a:bodyPr>
          <a:lstStyle/>
          <a:p>
            <a:r>
              <a:rPr lang="en-AU" sz="700" dirty="0"/>
              <a:t>3 ½ Years </a:t>
            </a:r>
          </a:p>
        </p:txBody>
      </p:sp>
      <p:sp>
        <p:nvSpPr>
          <p:cNvPr id="160" name="Pie 82"/>
          <p:cNvSpPr/>
          <p:nvPr/>
        </p:nvSpPr>
        <p:spPr>
          <a:xfrm flipV="1">
            <a:off x="5644140" y="3187425"/>
            <a:ext cx="792088" cy="505457"/>
          </a:xfrm>
          <a:prstGeom prst="pie">
            <a:avLst>
              <a:gd name="adj1" fmla="val 1"/>
              <a:gd name="adj2" fmla="val 10786679"/>
            </a:avLst>
          </a:prstGeom>
          <a:solidFill>
            <a:schemeClr val="accent6">
              <a:lumMod val="75000"/>
            </a:schemeClr>
          </a:solidFill>
          <a:ln w="9525"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1636" tIns="40818" rIns="81636" bIns="40818" rtlCol="0" anchor="ctr"/>
          <a:lstStyle/>
          <a:p>
            <a:pPr algn="ctr"/>
            <a:endParaRPr lang="en-AU">
              <a:solidFill>
                <a:schemeClr val="tx1"/>
              </a:solidFill>
            </a:endParaRPr>
          </a:p>
        </p:txBody>
      </p:sp>
      <p:sp>
        <p:nvSpPr>
          <p:cNvPr id="161" name="TextBox 160"/>
          <p:cNvSpPr txBox="1"/>
          <p:nvPr/>
        </p:nvSpPr>
        <p:spPr>
          <a:xfrm>
            <a:off x="5777512" y="3241184"/>
            <a:ext cx="648072" cy="190112"/>
          </a:xfrm>
          <a:prstGeom prst="rect">
            <a:avLst/>
          </a:prstGeom>
          <a:noFill/>
        </p:spPr>
        <p:txBody>
          <a:bodyPr wrap="square" lIns="81636" tIns="40818" rIns="81636" bIns="40818" rtlCol="0">
            <a:spAutoFit/>
          </a:bodyPr>
          <a:lstStyle/>
          <a:p>
            <a:r>
              <a:rPr lang="en-AU" sz="700" dirty="0"/>
              <a:t>3 ½ Years </a:t>
            </a:r>
          </a:p>
        </p:txBody>
      </p:sp>
      <p:sp>
        <p:nvSpPr>
          <p:cNvPr id="163" name="Pie 94"/>
          <p:cNvSpPr/>
          <p:nvPr/>
        </p:nvSpPr>
        <p:spPr>
          <a:xfrm flipV="1">
            <a:off x="6436227" y="3167414"/>
            <a:ext cx="1376131" cy="549617"/>
          </a:xfrm>
          <a:prstGeom prst="pie">
            <a:avLst>
              <a:gd name="adj1" fmla="val 28794"/>
              <a:gd name="adj2" fmla="val 10786679"/>
            </a:avLst>
          </a:prstGeom>
          <a:solidFill>
            <a:schemeClr val="tx2">
              <a:lumMod val="60000"/>
              <a:lumOff val="40000"/>
            </a:schemeClr>
          </a:solidFill>
          <a:ln w="9525"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1636" tIns="40818" rIns="81636" bIns="40818" rtlCol="0" anchor="ctr"/>
          <a:lstStyle/>
          <a:p>
            <a:pPr algn="ctr"/>
            <a:endParaRPr lang="en-AU">
              <a:solidFill>
                <a:schemeClr val="tx1"/>
              </a:solidFill>
            </a:endParaRPr>
          </a:p>
        </p:txBody>
      </p:sp>
      <p:sp>
        <p:nvSpPr>
          <p:cNvPr id="170" name="TextBox 169"/>
          <p:cNvSpPr txBox="1"/>
          <p:nvPr/>
        </p:nvSpPr>
        <p:spPr>
          <a:xfrm>
            <a:off x="6724259" y="3238846"/>
            <a:ext cx="741648" cy="190155"/>
          </a:xfrm>
          <a:prstGeom prst="rect">
            <a:avLst/>
          </a:prstGeom>
          <a:noFill/>
        </p:spPr>
        <p:txBody>
          <a:bodyPr wrap="square" lIns="81636" tIns="40818" rIns="81636" bIns="40818" rtlCol="0">
            <a:spAutoFit/>
          </a:bodyPr>
          <a:lstStyle/>
          <a:p>
            <a:r>
              <a:rPr lang="en-AU" sz="700" dirty="0"/>
              <a:t>1000 Years </a:t>
            </a:r>
          </a:p>
        </p:txBody>
      </p:sp>
    </p:spTree>
    <p:extLst>
      <p:ext uri="{BB962C8B-B14F-4D97-AF65-F5344CB8AC3E}">
        <p14:creationId xmlns:p14="http://schemas.microsoft.com/office/powerpoint/2010/main" val="59576582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/>
          </p:nvPr>
        </p:nvGraphicFramePr>
        <p:xfrm>
          <a:off x="-756592" y="608687"/>
          <a:ext cx="8200935" cy="3600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cxnSp>
        <p:nvCxnSpPr>
          <p:cNvPr id="73" name="Straight Connector 72"/>
          <p:cNvCxnSpPr/>
          <p:nvPr/>
        </p:nvCxnSpPr>
        <p:spPr>
          <a:xfrm>
            <a:off x="2413044" y="2420888"/>
            <a:ext cx="1080120" cy="0"/>
          </a:xfrm>
          <a:prstGeom prst="line">
            <a:avLst/>
          </a:prstGeom>
          <a:ln w="762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7" name="TextBox 126"/>
          <p:cNvSpPr txBox="1"/>
          <p:nvPr/>
        </p:nvSpPr>
        <p:spPr>
          <a:xfrm>
            <a:off x="7777127" y="531307"/>
            <a:ext cx="1601516" cy="821097"/>
          </a:xfrm>
          <a:prstGeom prst="rect">
            <a:avLst/>
          </a:prstGeom>
          <a:noFill/>
        </p:spPr>
        <p:txBody>
          <a:bodyPr wrap="square" lIns="81636" tIns="40818" rIns="81636" bIns="40818" rtlCol="0">
            <a:spAutoFit/>
          </a:bodyPr>
          <a:lstStyle/>
          <a:p>
            <a:r>
              <a:rPr lang="en-AU" sz="2400" b="1" dirty="0">
                <a:solidFill>
                  <a:schemeClr val="accent6">
                    <a:lumMod val="75000"/>
                  </a:schemeClr>
                </a:solidFill>
              </a:rPr>
              <a:t>2</a:t>
            </a:r>
            <a:r>
              <a:rPr lang="en-AU" sz="2400" b="1" baseline="30000" dirty="0">
                <a:solidFill>
                  <a:schemeClr val="accent6">
                    <a:lumMod val="75000"/>
                  </a:schemeClr>
                </a:solidFill>
              </a:rPr>
              <a:t>nd</a:t>
            </a:r>
            <a:endParaRPr lang="en-AU" sz="2400" b="1" dirty="0">
              <a:solidFill>
                <a:schemeClr val="accent6">
                  <a:lumMod val="75000"/>
                </a:schemeClr>
              </a:solidFill>
            </a:endParaRPr>
          </a:p>
          <a:p>
            <a:r>
              <a:rPr lang="en-AU" sz="2400" b="1" dirty="0">
                <a:solidFill>
                  <a:schemeClr val="accent6">
                    <a:lumMod val="75000"/>
                  </a:schemeClr>
                </a:solidFill>
              </a:rPr>
              <a:t>COMING</a:t>
            </a:r>
          </a:p>
        </p:txBody>
      </p:sp>
      <p:cxnSp>
        <p:nvCxnSpPr>
          <p:cNvPr id="75" name="Straight Connector 74"/>
          <p:cNvCxnSpPr/>
          <p:nvPr/>
        </p:nvCxnSpPr>
        <p:spPr>
          <a:xfrm>
            <a:off x="1044892" y="1268760"/>
            <a:ext cx="0" cy="4320480"/>
          </a:xfrm>
          <a:prstGeom prst="line">
            <a:avLst/>
          </a:prstGeom>
          <a:ln w="5715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76" name="Straight Connector 75"/>
          <p:cNvCxnSpPr/>
          <p:nvPr/>
        </p:nvCxnSpPr>
        <p:spPr>
          <a:xfrm>
            <a:off x="6077471" y="1268760"/>
            <a:ext cx="0" cy="4320480"/>
          </a:xfrm>
          <a:prstGeom prst="line">
            <a:avLst/>
          </a:prstGeom>
          <a:ln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Straight Connector 92"/>
          <p:cNvCxnSpPr/>
          <p:nvPr/>
        </p:nvCxnSpPr>
        <p:spPr>
          <a:xfrm>
            <a:off x="2917100" y="1652339"/>
            <a:ext cx="0" cy="4001062"/>
          </a:xfrm>
          <a:prstGeom prst="line">
            <a:avLst/>
          </a:prstGeom>
          <a:ln w="762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9" name="TextBox 108"/>
          <p:cNvSpPr txBox="1"/>
          <p:nvPr/>
        </p:nvSpPr>
        <p:spPr>
          <a:xfrm>
            <a:off x="7157591" y="3238846"/>
            <a:ext cx="741648" cy="190155"/>
          </a:xfrm>
          <a:prstGeom prst="rect">
            <a:avLst/>
          </a:prstGeom>
          <a:noFill/>
        </p:spPr>
        <p:txBody>
          <a:bodyPr wrap="square" lIns="81636" tIns="40818" rIns="81636" bIns="40818" rtlCol="0">
            <a:spAutoFit/>
          </a:bodyPr>
          <a:lstStyle/>
          <a:p>
            <a:r>
              <a:rPr lang="en-AU" sz="700" dirty="0"/>
              <a:t>1000 Years </a:t>
            </a:r>
          </a:p>
        </p:txBody>
      </p:sp>
      <p:sp>
        <p:nvSpPr>
          <p:cNvPr id="133" name="TextBox 132"/>
          <p:cNvSpPr txBox="1"/>
          <p:nvPr/>
        </p:nvSpPr>
        <p:spPr>
          <a:xfrm>
            <a:off x="3069614" y="732115"/>
            <a:ext cx="2767066" cy="1190429"/>
          </a:xfrm>
          <a:prstGeom prst="rect">
            <a:avLst/>
          </a:prstGeom>
          <a:noFill/>
        </p:spPr>
        <p:txBody>
          <a:bodyPr wrap="square" lIns="81636" tIns="40818" rIns="81636" bIns="40818" rtlCol="0">
            <a:spAutoFit/>
          </a:bodyPr>
          <a:lstStyle/>
          <a:p>
            <a:pPr marL="256050" algn="ctr"/>
            <a:r>
              <a:rPr lang="en-AU" sz="2400" dirty="0"/>
              <a:t>Overspreading </a:t>
            </a:r>
            <a:br>
              <a:rPr lang="en-AU" sz="2400" dirty="0"/>
            </a:br>
            <a:r>
              <a:rPr lang="en-AU" sz="2400" dirty="0"/>
              <a:t>of </a:t>
            </a:r>
            <a:br>
              <a:rPr lang="en-AU" sz="2400" dirty="0"/>
            </a:br>
            <a:r>
              <a:rPr lang="en-AU" sz="2400" dirty="0"/>
              <a:t>Abominations</a:t>
            </a:r>
          </a:p>
        </p:txBody>
      </p:sp>
      <p:sp>
        <p:nvSpPr>
          <p:cNvPr id="145" name="Rounded Rectangle 144"/>
          <p:cNvSpPr/>
          <p:nvPr/>
        </p:nvSpPr>
        <p:spPr>
          <a:xfrm>
            <a:off x="3413175" y="1412776"/>
            <a:ext cx="146112" cy="1067318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56" name="Rounded Rectangle 155"/>
          <p:cNvSpPr/>
          <p:nvPr/>
        </p:nvSpPr>
        <p:spPr>
          <a:xfrm>
            <a:off x="6005463" y="1700809"/>
            <a:ext cx="144016" cy="184073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57" name="Rounded Rectangle 156"/>
          <p:cNvSpPr/>
          <p:nvPr/>
        </p:nvSpPr>
        <p:spPr>
          <a:xfrm>
            <a:off x="6005463" y="1412777"/>
            <a:ext cx="144016" cy="133536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87" name="TextBox 86"/>
          <p:cNvSpPr txBox="1"/>
          <p:nvPr/>
        </p:nvSpPr>
        <p:spPr>
          <a:xfrm>
            <a:off x="3147990" y="1925256"/>
            <a:ext cx="2797003" cy="944208"/>
          </a:xfrm>
          <a:prstGeom prst="rect">
            <a:avLst/>
          </a:prstGeom>
          <a:noFill/>
        </p:spPr>
        <p:txBody>
          <a:bodyPr wrap="square" lIns="81636" tIns="40818" rIns="81636" bIns="40818" rtlCol="0">
            <a:spAutoFit/>
          </a:bodyPr>
          <a:lstStyle/>
          <a:p>
            <a:pPr algn="ctr"/>
            <a:r>
              <a:rPr lang="en-AU" sz="2800" dirty="0"/>
              <a:t>The Church Age </a:t>
            </a:r>
          </a:p>
          <a:p>
            <a:pPr algn="ctr"/>
            <a:r>
              <a:rPr lang="en-AU" sz="2800" dirty="0"/>
              <a:t>2000 years</a:t>
            </a:r>
          </a:p>
        </p:txBody>
      </p:sp>
      <p:sp>
        <p:nvSpPr>
          <p:cNvPr id="110" name="TextBox 109"/>
          <p:cNvSpPr txBox="1"/>
          <p:nvPr/>
        </p:nvSpPr>
        <p:spPr>
          <a:xfrm>
            <a:off x="1486265" y="1124744"/>
            <a:ext cx="1069511" cy="2298424"/>
          </a:xfrm>
          <a:prstGeom prst="rect">
            <a:avLst/>
          </a:prstGeom>
          <a:noFill/>
        </p:spPr>
        <p:txBody>
          <a:bodyPr wrap="square" lIns="81636" tIns="40818" rIns="81636" bIns="40818" rtlCol="0">
            <a:spAutoFit/>
          </a:bodyPr>
          <a:lstStyle/>
          <a:p>
            <a:pPr algn="ctr"/>
            <a:r>
              <a:rPr lang="en-AU" sz="2400" dirty="0"/>
              <a:t>3½</a:t>
            </a:r>
          </a:p>
          <a:p>
            <a:pPr algn="ctr"/>
            <a:r>
              <a:rPr lang="en-AU" sz="2400" dirty="0"/>
              <a:t> Years</a:t>
            </a:r>
            <a:br>
              <a:rPr lang="en-AU" sz="2400" dirty="0"/>
            </a:br>
            <a:r>
              <a:rPr lang="en-AU" sz="2400" dirty="0"/>
              <a:t>------</a:t>
            </a:r>
          </a:p>
          <a:p>
            <a:pPr algn="ctr"/>
            <a:r>
              <a:rPr lang="en-AU" sz="2400" dirty="0"/>
              <a:t>½</a:t>
            </a:r>
          </a:p>
          <a:p>
            <a:pPr algn="ctr"/>
            <a:r>
              <a:rPr lang="en-AU" sz="2400" dirty="0"/>
              <a:t>WEEK</a:t>
            </a:r>
            <a:endParaRPr lang="en-AU" sz="7200" dirty="0"/>
          </a:p>
          <a:p>
            <a:pPr algn="ctr"/>
            <a:endParaRPr lang="en-AU" sz="2400" dirty="0"/>
          </a:p>
        </p:txBody>
      </p:sp>
      <p:sp>
        <p:nvSpPr>
          <p:cNvPr id="129" name="TextBox 128"/>
          <p:cNvSpPr txBox="1"/>
          <p:nvPr/>
        </p:nvSpPr>
        <p:spPr>
          <a:xfrm>
            <a:off x="888246" y="475865"/>
            <a:ext cx="1601516" cy="821097"/>
          </a:xfrm>
          <a:prstGeom prst="rect">
            <a:avLst/>
          </a:prstGeom>
          <a:noFill/>
        </p:spPr>
        <p:txBody>
          <a:bodyPr wrap="square" lIns="81636" tIns="40818" rIns="81636" bIns="40818" rtlCol="0">
            <a:spAutoFit/>
          </a:bodyPr>
          <a:lstStyle/>
          <a:p>
            <a:r>
              <a:rPr lang="en-AU" sz="2400" b="1" dirty="0">
                <a:solidFill>
                  <a:srgbClr val="C00000"/>
                </a:solidFill>
              </a:rPr>
              <a:t>1</a:t>
            </a:r>
            <a:r>
              <a:rPr lang="en-AU" sz="2400" b="1" baseline="30000" dirty="0">
                <a:solidFill>
                  <a:srgbClr val="C00000"/>
                </a:solidFill>
              </a:rPr>
              <a:t>st</a:t>
            </a:r>
            <a:endParaRPr lang="en-AU" sz="2400" b="1" dirty="0">
              <a:solidFill>
                <a:srgbClr val="C00000"/>
              </a:solidFill>
            </a:endParaRPr>
          </a:p>
          <a:p>
            <a:r>
              <a:rPr lang="en-AU" sz="2400" b="1" dirty="0">
                <a:solidFill>
                  <a:srgbClr val="C00000"/>
                </a:solidFill>
              </a:rPr>
              <a:t>COMING</a:t>
            </a:r>
          </a:p>
        </p:txBody>
      </p:sp>
      <p:sp>
        <p:nvSpPr>
          <p:cNvPr id="170" name="TextBox 169"/>
          <p:cNvSpPr txBox="1"/>
          <p:nvPr/>
        </p:nvSpPr>
        <p:spPr>
          <a:xfrm>
            <a:off x="7157591" y="3238846"/>
            <a:ext cx="741648" cy="190155"/>
          </a:xfrm>
          <a:prstGeom prst="rect">
            <a:avLst/>
          </a:prstGeom>
          <a:noFill/>
        </p:spPr>
        <p:txBody>
          <a:bodyPr wrap="square" lIns="81636" tIns="40818" rIns="81636" bIns="40818" rtlCol="0">
            <a:spAutoFit/>
          </a:bodyPr>
          <a:lstStyle/>
          <a:p>
            <a:r>
              <a:rPr lang="en-AU" sz="700" dirty="0"/>
              <a:t>1000 Years </a:t>
            </a:r>
          </a:p>
        </p:txBody>
      </p:sp>
      <p:sp>
        <p:nvSpPr>
          <p:cNvPr id="71" name="Pie 89"/>
          <p:cNvSpPr/>
          <p:nvPr/>
        </p:nvSpPr>
        <p:spPr>
          <a:xfrm flipV="1">
            <a:off x="1051380" y="3002373"/>
            <a:ext cx="1822726" cy="861386"/>
          </a:xfrm>
          <a:prstGeom prst="pie">
            <a:avLst>
              <a:gd name="adj1" fmla="val 21592372"/>
              <a:gd name="adj2" fmla="val 10786679"/>
            </a:avLst>
          </a:prstGeom>
          <a:solidFill>
            <a:srgbClr val="C00000"/>
          </a:solidFill>
          <a:ln w="9525"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1636" tIns="40818" rIns="81636" bIns="40818" rtlCol="0" anchor="ctr"/>
          <a:lstStyle/>
          <a:p>
            <a:pPr algn="ctr"/>
            <a:endParaRPr lang="en-AU">
              <a:solidFill>
                <a:schemeClr val="tx1"/>
              </a:solidFill>
            </a:endParaRPr>
          </a:p>
        </p:txBody>
      </p:sp>
      <p:sp>
        <p:nvSpPr>
          <p:cNvPr id="78" name="Pie 89"/>
          <p:cNvSpPr/>
          <p:nvPr/>
        </p:nvSpPr>
        <p:spPr>
          <a:xfrm flipV="1">
            <a:off x="2960095" y="3002372"/>
            <a:ext cx="3117374" cy="858675"/>
          </a:xfrm>
          <a:prstGeom prst="pie">
            <a:avLst>
              <a:gd name="adj1" fmla="val 21592372"/>
              <a:gd name="adj2" fmla="val 10786679"/>
            </a:avLst>
          </a:prstGeom>
          <a:noFill/>
          <a:ln w="9525"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1636" tIns="40818" rIns="81636" bIns="40818" rtlCol="0" anchor="ctr"/>
          <a:lstStyle/>
          <a:p>
            <a:pPr algn="ctr"/>
            <a:endParaRPr lang="en-AU">
              <a:solidFill>
                <a:schemeClr val="tx1"/>
              </a:solidFill>
            </a:endParaRPr>
          </a:p>
        </p:txBody>
      </p:sp>
      <p:sp>
        <p:nvSpPr>
          <p:cNvPr id="80" name="Pie 89"/>
          <p:cNvSpPr/>
          <p:nvPr/>
        </p:nvSpPr>
        <p:spPr>
          <a:xfrm flipV="1">
            <a:off x="6077469" y="3009849"/>
            <a:ext cx="1847250" cy="853910"/>
          </a:xfrm>
          <a:prstGeom prst="pie">
            <a:avLst>
              <a:gd name="adj1" fmla="val 21592372"/>
              <a:gd name="adj2" fmla="val 10786679"/>
            </a:avLst>
          </a:prstGeom>
          <a:solidFill>
            <a:schemeClr val="accent6">
              <a:lumMod val="75000"/>
            </a:schemeClr>
          </a:solidFill>
          <a:ln w="9525"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1636" tIns="40818" rIns="81636" bIns="40818" rtlCol="0" anchor="ctr"/>
          <a:lstStyle/>
          <a:p>
            <a:pPr algn="ctr"/>
            <a:endParaRPr lang="en-AU">
              <a:solidFill>
                <a:schemeClr val="tx1"/>
              </a:solidFill>
            </a:endParaRPr>
          </a:p>
        </p:txBody>
      </p:sp>
      <p:cxnSp>
        <p:nvCxnSpPr>
          <p:cNvPr id="81" name="Straight Connector 80"/>
          <p:cNvCxnSpPr/>
          <p:nvPr/>
        </p:nvCxnSpPr>
        <p:spPr>
          <a:xfrm>
            <a:off x="7956376" y="1296962"/>
            <a:ext cx="0" cy="4367311"/>
          </a:xfrm>
          <a:prstGeom prst="line">
            <a:avLst/>
          </a:prstGeom>
          <a:ln w="57150">
            <a:headEnd type="none" w="med" len="med"/>
            <a:tailEnd type="none" w="med" len="med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6575137" y="1140977"/>
            <a:ext cx="1069511" cy="2298424"/>
          </a:xfrm>
          <a:prstGeom prst="rect">
            <a:avLst/>
          </a:prstGeom>
          <a:noFill/>
        </p:spPr>
        <p:txBody>
          <a:bodyPr wrap="square" lIns="81636" tIns="40818" rIns="81636" bIns="40818" rtlCol="0">
            <a:spAutoFit/>
          </a:bodyPr>
          <a:lstStyle/>
          <a:p>
            <a:pPr algn="ctr"/>
            <a:r>
              <a:rPr lang="en-AU" sz="2400" dirty="0"/>
              <a:t>3½</a:t>
            </a:r>
          </a:p>
          <a:p>
            <a:pPr algn="ctr"/>
            <a:r>
              <a:rPr lang="en-AU" sz="2400" dirty="0"/>
              <a:t> Years</a:t>
            </a:r>
            <a:br>
              <a:rPr lang="en-AU" sz="2400" dirty="0"/>
            </a:br>
            <a:r>
              <a:rPr lang="en-AU" sz="2400" dirty="0"/>
              <a:t>------</a:t>
            </a:r>
          </a:p>
          <a:p>
            <a:pPr algn="ctr"/>
            <a:r>
              <a:rPr lang="en-AU" sz="2400" dirty="0"/>
              <a:t>½</a:t>
            </a:r>
          </a:p>
          <a:p>
            <a:pPr algn="ctr"/>
            <a:r>
              <a:rPr lang="en-AU" sz="2400" dirty="0"/>
              <a:t>WEEK</a:t>
            </a:r>
            <a:endParaRPr lang="en-AU" sz="7200" dirty="0"/>
          </a:p>
          <a:p>
            <a:pPr algn="ctr"/>
            <a:endParaRPr lang="en-AU" sz="2400" dirty="0"/>
          </a:p>
        </p:txBody>
      </p:sp>
      <p:sp>
        <p:nvSpPr>
          <p:cNvPr id="4" name="Rectangle 3"/>
          <p:cNvSpPr/>
          <p:nvPr/>
        </p:nvSpPr>
        <p:spPr>
          <a:xfrm>
            <a:off x="54924" y="3544815"/>
            <a:ext cx="4373060" cy="2021643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14350" indent="-514350">
              <a:buFont typeface="+mj-lt"/>
              <a:buAutoNum type="arabicPeriod"/>
            </a:pPr>
            <a:r>
              <a:rPr lang="en-AU" sz="2400" dirty="0"/>
              <a:t>To finish the transgression</a:t>
            </a:r>
          </a:p>
          <a:p>
            <a:pPr marL="514350" indent="-514350">
              <a:buFont typeface="+mj-lt"/>
              <a:buAutoNum type="arabicPeriod"/>
            </a:pPr>
            <a:r>
              <a:rPr lang="en-AU" sz="2400" dirty="0"/>
              <a:t>To make an end of sins</a:t>
            </a:r>
          </a:p>
          <a:p>
            <a:pPr marL="514350" indent="-514350">
              <a:buFont typeface="+mj-lt"/>
              <a:buAutoNum type="arabicPeriod"/>
            </a:pPr>
            <a:r>
              <a:rPr lang="en-AU" sz="2400" dirty="0"/>
              <a:t>To make reconciliation for iniquity</a:t>
            </a:r>
          </a:p>
          <a:p>
            <a:pPr algn="ctr"/>
            <a:endParaRPr lang="en-AU" sz="2400" dirty="0"/>
          </a:p>
        </p:txBody>
      </p:sp>
      <p:sp>
        <p:nvSpPr>
          <p:cNvPr id="32" name="Rectangle 31"/>
          <p:cNvSpPr/>
          <p:nvPr/>
        </p:nvSpPr>
        <p:spPr>
          <a:xfrm>
            <a:off x="4717316" y="3553546"/>
            <a:ext cx="4345990" cy="2021643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14350" indent="-514350">
              <a:buFont typeface="+mj-lt"/>
              <a:buAutoNum type="arabicPeriod"/>
            </a:pPr>
            <a:r>
              <a:rPr lang="en-AU" sz="2400" dirty="0"/>
              <a:t>To bring in everlasting </a:t>
            </a:r>
            <a:br>
              <a:rPr lang="en-AU" sz="2400" dirty="0"/>
            </a:br>
            <a:r>
              <a:rPr lang="en-AU" sz="2400" dirty="0"/>
              <a:t>righteousness,</a:t>
            </a:r>
          </a:p>
          <a:p>
            <a:pPr marL="514350" indent="-514350">
              <a:buFont typeface="+mj-lt"/>
              <a:buAutoNum type="arabicPeriod"/>
            </a:pPr>
            <a:r>
              <a:rPr lang="en-AU" sz="2400" b="1" dirty="0">
                <a:solidFill>
                  <a:schemeClr val="accent1">
                    <a:lumMod val="50000"/>
                  </a:schemeClr>
                </a:solidFill>
              </a:rPr>
              <a:t>To seal up vision and </a:t>
            </a:r>
            <a:br>
              <a:rPr lang="en-AU" sz="2400" b="1" dirty="0">
                <a:solidFill>
                  <a:schemeClr val="accent1">
                    <a:lumMod val="50000"/>
                  </a:schemeClr>
                </a:solidFill>
              </a:rPr>
            </a:br>
            <a:r>
              <a:rPr lang="en-AU" sz="2400" b="1" dirty="0">
                <a:solidFill>
                  <a:schemeClr val="accent1">
                    <a:lumMod val="50000"/>
                  </a:schemeClr>
                </a:solidFill>
              </a:rPr>
              <a:t>prophecy,</a:t>
            </a:r>
          </a:p>
          <a:p>
            <a:pPr marL="514350" indent="-514350">
              <a:buFont typeface="+mj-lt"/>
              <a:buAutoNum type="arabicPeriod"/>
            </a:pPr>
            <a:r>
              <a:rPr lang="en-AU" sz="2400" dirty="0"/>
              <a:t>To anoint the Most Holy</a:t>
            </a:r>
          </a:p>
        </p:txBody>
      </p:sp>
    </p:spTree>
    <p:extLst>
      <p:ext uri="{BB962C8B-B14F-4D97-AF65-F5344CB8AC3E}">
        <p14:creationId xmlns:p14="http://schemas.microsoft.com/office/powerpoint/2010/main" val="51205977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/>
          </p:nvPr>
        </p:nvGraphicFramePr>
        <p:xfrm>
          <a:off x="-756592" y="608687"/>
          <a:ext cx="8200935" cy="3600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cxnSp>
        <p:nvCxnSpPr>
          <p:cNvPr id="21" name="Straight Connector 20"/>
          <p:cNvCxnSpPr/>
          <p:nvPr/>
        </p:nvCxnSpPr>
        <p:spPr>
          <a:xfrm>
            <a:off x="387555" y="1268760"/>
            <a:ext cx="0" cy="4320480"/>
          </a:xfrm>
          <a:prstGeom prst="line">
            <a:avLst/>
          </a:prstGeom>
          <a:ln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Connector 72"/>
          <p:cNvCxnSpPr/>
          <p:nvPr/>
        </p:nvCxnSpPr>
        <p:spPr>
          <a:xfrm>
            <a:off x="3123859" y="2276872"/>
            <a:ext cx="1080120" cy="0"/>
          </a:xfrm>
          <a:prstGeom prst="line">
            <a:avLst/>
          </a:prstGeom>
          <a:ln w="762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7" name="TextBox 126"/>
          <p:cNvSpPr txBox="1"/>
          <p:nvPr/>
        </p:nvSpPr>
        <p:spPr>
          <a:xfrm>
            <a:off x="5686644" y="741177"/>
            <a:ext cx="1973719" cy="821097"/>
          </a:xfrm>
          <a:prstGeom prst="rect">
            <a:avLst/>
          </a:prstGeom>
          <a:noFill/>
        </p:spPr>
        <p:txBody>
          <a:bodyPr wrap="square" lIns="81636" tIns="40818" rIns="81636" bIns="40818" rtlCol="0">
            <a:spAutoFit/>
          </a:bodyPr>
          <a:lstStyle/>
          <a:p>
            <a:r>
              <a:rPr lang="en-AU" sz="2400" b="1" dirty="0"/>
              <a:t>JESUS</a:t>
            </a:r>
            <a:br>
              <a:rPr lang="en-AU" sz="2400" b="1" dirty="0"/>
            </a:br>
            <a:r>
              <a:rPr lang="en-AU" sz="2400" b="1" dirty="0"/>
              <a:t>2</a:t>
            </a:r>
            <a:r>
              <a:rPr lang="en-AU" sz="2400" b="1" baseline="30000" dirty="0"/>
              <a:t>nd </a:t>
            </a:r>
            <a:r>
              <a:rPr lang="en-AU" sz="2400" b="1" dirty="0"/>
              <a:t>COMING</a:t>
            </a:r>
          </a:p>
        </p:txBody>
      </p:sp>
      <p:cxnSp>
        <p:nvCxnSpPr>
          <p:cNvPr id="69" name="Straight Connector 68"/>
          <p:cNvCxnSpPr/>
          <p:nvPr/>
        </p:nvCxnSpPr>
        <p:spPr>
          <a:xfrm>
            <a:off x="7812360" y="1268761"/>
            <a:ext cx="0" cy="4367311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Straight Connector 75"/>
          <p:cNvCxnSpPr/>
          <p:nvPr/>
        </p:nvCxnSpPr>
        <p:spPr>
          <a:xfrm>
            <a:off x="5644139" y="1268760"/>
            <a:ext cx="0" cy="4320480"/>
          </a:xfrm>
          <a:prstGeom prst="line">
            <a:avLst/>
          </a:prstGeom>
          <a:ln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Straight Connector 92"/>
          <p:cNvCxnSpPr/>
          <p:nvPr/>
        </p:nvCxnSpPr>
        <p:spPr>
          <a:xfrm>
            <a:off x="3627915" y="1588178"/>
            <a:ext cx="0" cy="4001062"/>
          </a:xfrm>
          <a:prstGeom prst="line">
            <a:avLst/>
          </a:prstGeom>
          <a:ln w="762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7" name="TextBox 96"/>
          <p:cNvSpPr txBox="1"/>
          <p:nvPr/>
        </p:nvSpPr>
        <p:spPr>
          <a:xfrm>
            <a:off x="621366" y="2227591"/>
            <a:ext cx="936105" cy="821097"/>
          </a:xfrm>
          <a:prstGeom prst="rect">
            <a:avLst/>
          </a:prstGeom>
          <a:noFill/>
        </p:spPr>
        <p:txBody>
          <a:bodyPr wrap="square" lIns="81636" tIns="40818" rIns="81636" bIns="40818" rtlCol="0">
            <a:spAutoFit/>
          </a:bodyPr>
          <a:lstStyle/>
          <a:p>
            <a:pPr algn="ctr"/>
            <a:r>
              <a:rPr lang="en-AU" sz="2400" dirty="0"/>
              <a:t>2000 </a:t>
            </a:r>
            <a:br>
              <a:rPr lang="en-AU" sz="2400" dirty="0"/>
            </a:br>
            <a:r>
              <a:rPr lang="en-AU" sz="2400" dirty="0" err="1"/>
              <a:t>Yrs</a:t>
            </a:r>
            <a:r>
              <a:rPr lang="en-AU" sz="2400" dirty="0"/>
              <a:t> </a:t>
            </a:r>
          </a:p>
        </p:txBody>
      </p:sp>
      <p:sp>
        <p:nvSpPr>
          <p:cNvPr id="99" name="TextBox 98"/>
          <p:cNvSpPr txBox="1"/>
          <p:nvPr/>
        </p:nvSpPr>
        <p:spPr>
          <a:xfrm>
            <a:off x="2187755" y="3238846"/>
            <a:ext cx="633636" cy="190155"/>
          </a:xfrm>
          <a:prstGeom prst="rect">
            <a:avLst/>
          </a:prstGeom>
          <a:noFill/>
        </p:spPr>
        <p:txBody>
          <a:bodyPr wrap="square" lIns="81636" tIns="40818" rIns="81636" bIns="40818" rtlCol="0">
            <a:spAutoFit/>
          </a:bodyPr>
          <a:lstStyle/>
          <a:p>
            <a:r>
              <a:rPr lang="en-AU" sz="700" dirty="0"/>
              <a:t>434 Years </a:t>
            </a:r>
          </a:p>
        </p:txBody>
      </p:sp>
      <p:sp>
        <p:nvSpPr>
          <p:cNvPr id="44" name="Rounded Rectangle 43"/>
          <p:cNvSpPr/>
          <p:nvPr/>
        </p:nvSpPr>
        <p:spPr>
          <a:xfrm>
            <a:off x="315547" y="1418306"/>
            <a:ext cx="144016" cy="714550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46" name="TextBox 145"/>
          <p:cNvSpPr txBox="1"/>
          <p:nvPr/>
        </p:nvSpPr>
        <p:spPr>
          <a:xfrm>
            <a:off x="-73069" y="796678"/>
            <a:ext cx="1236107" cy="451765"/>
          </a:xfrm>
          <a:prstGeom prst="rect">
            <a:avLst/>
          </a:prstGeom>
          <a:noFill/>
        </p:spPr>
        <p:txBody>
          <a:bodyPr wrap="square" lIns="81636" tIns="40818" rIns="81636" bIns="40818" rtlCol="0">
            <a:spAutoFit/>
          </a:bodyPr>
          <a:lstStyle/>
          <a:p>
            <a:r>
              <a:rPr lang="en-AU" sz="2400" b="1" dirty="0"/>
              <a:t>ADAM</a:t>
            </a:r>
            <a:endParaRPr lang="en-AU" sz="3200" b="1" dirty="0"/>
          </a:p>
        </p:txBody>
      </p:sp>
      <p:sp>
        <p:nvSpPr>
          <p:cNvPr id="156" name="Rounded Rectangle 155"/>
          <p:cNvSpPr/>
          <p:nvPr/>
        </p:nvSpPr>
        <p:spPr>
          <a:xfrm>
            <a:off x="5572131" y="1700809"/>
            <a:ext cx="144016" cy="184073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57" name="Rounded Rectangle 156"/>
          <p:cNvSpPr/>
          <p:nvPr/>
        </p:nvSpPr>
        <p:spPr>
          <a:xfrm>
            <a:off x="5572131" y="1412777"/>
            <a:ext cx="144016" cy="133536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69" name="Rounded Rectangle 168"/>
          <p:cNvSpPr/>
          <p:nvPr/>
        </p:nvSpPr>
        <p:spPr>
          <a:xfrm>
            <a:off x="1906941" y="5085185"/>
            <a:ext cx="504056" cy="357275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17" name="Pie 116"/>
          <p:cNvSpPr/>
          <p:nvPr/>
        </p:nvSpPr>
        <p:spPr>
          <a:xfrm flipV="1">
            <a:off x="3663152" y="3025045"/>
            <a:ext cx="1982961" cy="810817"/>
          </a:xfrm>
          <a:prstGeom prst="pie">
            <a:avLst>
              <a:gd name="adj1" fmla="val 21573801"/>
              <a:gd name="adj2" fmla="val 10786679"/>
            </a:avLst>
          </a:prstGeom>
          <a:solidFill>
            <a:schemeClr val="accent6">
              <a:lumMod val="75000"/>
            </a:schemeClr>
          </a:solidFill>
          <a:ln w="9525"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1636" tIns="40818" rIns="81636" bIns="40818" rtlCol="0" anchor="ctr"/>
          <a:lstStyle/>
          <a:p>
            <a:pPr algn="ctr"/>
            <a:endParaRPr lang="en-AU">
              <a:solidFill>
                <a:schemeClr val="tx1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7762050" y="2589872"/>
            <a:ext cx="1490470" cy="1631216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en-AU" sz="2000" b="1" dirty="0"/>
              <a:t>NEW</a:t>
            </a:r>
          </a:p>
          <a:p>
            <a:r>
              <a:rPr lang="en-AU" sz="2000" b="1" dirty="0"/>
              <a:t>HEAVENS </a:t>
            </a:r>
          </a:p>
          <a:p>
            <a:r>
              <a:rPr lang="en-AU" sz="2000" b="1" dirty="0"/>
              <a:t>&amp; </a:t>
            </a:r>
          </a:p>
          <a:p>
            <a:r>
              <a:rPr lang="en-AU" sz="2000" b="1" dirty="0"/>
              <a:t>NEW</a:t>
            </a:r>
          </a:p>
          <a:p>
            <a:r>
              <a:rPr lang="en-AU" sz="2000" b="1" dirty="0"/>
              <a:t>EARTH</a:t>
            </a:r>
          </a:p>
        </p:txBody>
      </p:sp>
      <p:sp>
        <p:nvSpPr>
          <p:cNvPr id="124" name="TextBox 123"/>
          <p:cNvSpPr txBox="1"/>
          <p:nvPr/>
        </p:nvSpPr>
        <p:spPr>
          <a:xfrm>
            <a:off x="6057760" y="2200547"/>
            <a:ext cx="1353510" cy="821097"/>
          </a:xfrm>
          <a:prstGeom prst="rect">
            <a:avLst/>
          </a:prstGeom>
          <a:noFill/>
        </p:spPr>
        <p:txBody>
          <a:bodyPr wrap="square" lIns="81636" tIns="40818" rIns="81636" bIns="40818" rtlCol="0">
            <a:spAutoFit/>
          </a:bodyPr>
          <a:lstStyle/>
          <a:p>
            <a:pPr algn="ctr"/>
            <a:r>
              <a:rPr lang="en-AU" sz="2400" dirty="0"/>
              <a:t>1000</a:t>
            </a:r>
          </a:p>
          <a:p>
            <a:pPr algn="ctr"/>
            <a:r>
              <a:rPr lang="en-AU" sz="2400" dirty="0"/>
              <a:t> </a:t>
            </a:r>
            <a:r>
              <a:rPr lang="en-AU" sz="2400" dirty="0" err="1"/>
              <a:t>Yrs</a:t>
            </a:r>
            <a:r>
              <a:rPr lang="en-AU" sz="2400" dirty="0"/>
              <a:t> </a:t>
            </a:r>
          </a:p>
        </p:txBody>
      </p:sp>
      <p:sp>
        <p:nvSpPr>
          <p:cNvPr id="129" name="TextBox 128"/>
          <p:cNvSpPr txBox="1"/>
          <p:nvPr/>
        </p:nvSpPr>
        <p:spPr>
          <a:xfrm>
            <a:off x="3203848" y="797827"/>
            <a:ext cx="1916091" cy="821097"/>
          </a:xfrm>
          <a:prstGeom prst="rect">
            <a:avLst/>
          </a:prstGeom>
          <a:noFill/>
        </p:spPr>
        <p:txBody>
          <a:bodyPr wrap="square" lIns="81636" tIns="40818" rIns="81636" bIns="40818" rtlCol="0">
            <a:spAutoFit/>
          </a:bodyPr>
          <a:lstStyle/>
          <a:p>
            <a:r>
              <a:rPr lang="en-AU" sz="2400" b="1" dirty="0"/>
              <a:t>JESUS</a:t>
            </a:r>
          </a:p>
          <a:p>
            <a:r>
              <a:rPr lang="en-AU" sz="2400" b="1" dirty="0"/>
              <a:t>1</a:t>
            </a:r>
            <a:r>
              <a:rPr lang="en-AU" sz="2400" b="1" baseline="30000" dirty="0"/>
              <a:t>st </a:t>
            </a:r>
            <a:r>
              <a:rPr lang="en-AU" sz="2400" b="1" dirty="0"/>
              <a:t>COMING</a:t>
            </a:r>
          </a:p>
        </p:txBody>
      </p:sp>
      <p:sp>
        <p:nvSpPr>
          <p:cNvPr id="151" name="Pie 81"/>
          <p:cNvSpPr/>
          <p:nvPr/>
        </p:nvSpPr>
        <p:spPr>
          <a:xfrm flipV="1">
            <a:off x="1979711" y="3042429"/>
            <a:ext cx="1611433" cy="782615"/>
          </a:xfrm>
          <a:prstGeom prst="pie">
            <a:avLst>
              <a:gd name="adj1" fmla="val 1"/>
              <a:gd name="adj2" fmla="val 10786679"/>
            </a:avLst>
          </a:prstGeom>
          <a:solidFill>
            <a:schemeClr val="accent6">
              <a:lumMod val="75000"/>
            </a:schemeClr>
          </a:solidFill>
          <a:ln w="9525"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1636" tIns="40818" rIns="81636" bIns="40818" rtlCol="0" anchor="ctr"/>
          <a:lstStyle/>
          <a:p>
            <a:pPr algn="ctr"/>
            <a:endParaRPr lang="en-AU" dirty="0">
              <a:solidFill>
                <a:schemeClr val="tx1"/>
              </a:solidFill>
            </a:endParaRPr>
          </a:p>
        </p:txBody>
      </p:sp>
      <p:sp>
        <p:nvSpPr>
          <p:cNvPr id="163" name="Pie 94"/>
          <p:cNvSpPr/>
          <p:nvPr/>
        </p:nvSpPr>
        <p:spPr>
          <a:xfrm flipV="1">
            <a:off x="5649309" y="3008305"/>
            <a:ext cx="2166245" cy="859716"/>
          </a:xfrm>
          <a:prstGeom prst="pie">
            <a:avLst>
              <a:gd name="adj1" fmla="val 28794"/>
              <a:gd name="adj2" fmla="val 10786679"/>
            </a:avLst>
          </a:prstGeom>
          <a:solidFill>
            <a:schemeClr val="tx2">
              <a:lumMod val="60000"/>
              <a:lumOff val="40000"/>
            </a:schemeClr>
          </a:solidFill>
          <a:ln w="9525"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1636" tIns="40818" rIns="81636" bIns="40818" rtlCol="0" anchor="ctr"/>
          <a:lstStyle/>
          <a:p>
            <a:pPr algn="ctr"/>
            <a:endParaRPr lang="en-AU">
              <a:solidFill>
                <a:schemeClr val="tx1"/>
              </a:solidFill>
            </a:endParaRP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74DB7510-DDB3-534D-A7FA-6F104179F7CB}"/>
              </a:ext>
            </a:extLst>
          </p:cNvPr>
          <p:cNvSpPr txBox="1"/>
          <p:nvPr/>
        </p:nvSpPr>
        <p:spPr>
          <a:xfrm>
            <a:off x="1228507" y="788890"/>
            <a:ext cx="1236107" cy="451765"/>
          </a:xfrm>
          <a:prstGeom prst="rect">
            <a:avLst/>
          </a:prstGeom>
          <a:noFill/>
        </p:spPr>
        <p:txBody>
          <a:bodyPr wrap="square" lIns="81636" tIns="40818" rIns="81636" bIns="40818" rtlCol="0">
            <a:spAutoFit/>
          </a:bodyPr>
          <a:lstStyle/>
          <a:p>
            <a:r>
              <a:rPr lang="en-AU" sz="2400" b="1" dirty="0"/>
              <a:t>MOSES</a:t>
            </a:r>
            <a:endParaRPr lang="en-AU" sz="3200" b="1" dirty="0"/>
          </a:p>
        </p:txBody>
      </p:sp>
      <p:cxnSp>
        <p:nvCxnSpPr>
          <p:cNvPr id="78" name="Straight Connector 77">
            <a:extLst>
              <a:ext uri="{FF2B5EF4-FFF2-40B4-BE49-F238E27FC236}">
                <a16:creationId xmlns:a16="http://schemas.microsoft.com/office/drawing/2014/main" id="{86DC687A-F2E4-8A48-9C68-CE1082E0F140}"/>
              </a:ext>
            </a:extLst>
          </p:cNvPr>
          <p:cNvCxnSpPr/>
          <p:nvPr/>
        </p:nvCxnSpPr>
        <p:spPr>
          <a:xfrm>
            <a:off x="1979712" y="1245240"/>
            <a:ext cx="0" cy="4320480"/>
          </a:xfrm>
          <a:prstGeom prst="line">
            <a:avLst/>
          </a:prstGeom>
          <a:ln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0" name="TextBox 79">
            <a:extLst>
              <a:ext uri="{FF2B5EF4-FFF2-40B4-BE49-F238E27FC236}">
                <a16:creationId xmlns:a16="http://schemas.microsoft.com/office/drawing/2014/main" id="{EA6BEEFE-A287-0147-B0A2-F9F4FB5010D3}"/>
              </a:ext>
            </a:extLst>
          </p:cNvPr>
          <p:cNvSpPr txBox="1"/>
          <p:nvPr/>
        </p:nvSpPr>
        <p:spPr>
          <a:xfrm>
            <a:off x="2244442" y="2212064"/>
            <a:ext cx="936105" cy="821097"/>
          </a:xfrm>
          <a:prstGeom prst="rect">
            <a:avLst/>
          </a:prstGeom>
          <a:noFill/>
        </p:spPr>
        <p:txBody>
          <a:bodyPr wrap="square" lIns="81636" tIns="40818" rIns="81636" bIns="40818" rtlCol="0">
            <a:spAutoFit/>
          </a:bodyPr>
          <a:lstStyle/>
          <a:p>
            <a:pPr algn="ctr"/>
            <a:r>
              <a:rPr lang="en-AU" sz="2400" dirty="0"/>
              <a:t>2000 </a:t>
            </a:r>
            <a:br>
              <a:rPr lang="en-AU" sz="2400" dirty="0"/>
            </a:br>
            <a:r>
              <a:rPr lang="en-AU" sz="2400" dirty="0" err="1"/>
              <a:t>Yrs</a:t>
            </a:r>
            <a:r>
              <a:rPr lang="en-AU" sz="2400" dirty="0"/>
              <a:t> </a:t>
            </a:r>
          </a:p>
        </p:txBody>
      </p:sp>
      <p:sp>
        <p:nvSpPr>
          <p:cNvPr id="81" name="Pie 83">
            <a:extLst>
              <a:ext uri="{FF2B5EF4-FFF2-40B4-BE49-F238E27FC236}">
                <a16:creationId xmlns:a16="http://schemas.microsoft.com/office/drawing/2014/main" id="{7375B97F-6266-894F-972D-95562CC068AD}"/>
              </a:ext>
            </a:extLst>
          </p:cNvPr>
          <p:cNvSpPr/>
          <p:nvPr/>
        </p:nvSpPr>
        <p:spPr>
          <a:xfrm flipV="1">
            <a:off x="387555" y="3030393"/>
            <a:ext cx="1590586" cy="794651"/>
          </a:xfrm>
          <a:prstGeom prst="pie">
            <a:avLst>
              <a:gd name="adj1" fmla="val 1"/>
              <a:gd name="adj2" fmla="val 10775911"/>
            </a:avLst>
          </a:prstGeom>
          <a:solidFill>
            <a:schemeClr val="accent6">
              <a:lumMod val="75000"/>
            </a:schemeClr>
          </a:solidFill>
          <a:ln w="9525"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1636" tIns="40818" rIns="81636" bIns="40818" rtlCol="0" anchor="ctr"/>
          <a:lstStyle/>
          <a:p>
            <a:pPr algn="ctr"/>
            <a:endParaRPr lang="en-AU">
              <a:solidFill>
                <a:schemeClr val="tx1"/>
              </a:solidFill>
            </a:endParaRPr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BB03D414-EF21-A743-B371-74C5E2BC232A}"/>
              </a:ext>
            </a:extLst>
          </p:cNvPr>
          <p:cNvSpPr txBox="1"/>
          <p:nvPr/>
        </p:nvSpPr>
        <p:spPr>
          <a:xfrm>
            <a:off x="4139952" y="2204864"/>
            <a:ext cx="936105" cy="821097"/>
          </a:xfrm>
          <a:prstGeom prst="rect">
            <a:avLst/>
          </a:prstGeom>
          <a:noFill/>
        </p:spPr>
        <p:txBody>
          <a:bodyPr wrap="square" lIns="81636" tIns="40818" rIns="81636" bIns="40818" rtlCol="0">
            <a:spAutoFit/>
          </a:bodyPr>
          <a:lstStyle/>
          <a:p>
            <a:pPr algn="ctr"/>
            <a:r>
              <a:rPr lang="en-AU" sz="2400" dirty="0"/>
              <a:t>2000 </a:t>
            </a:r>
            <a:br>
              <a:rPr lang="en-AU" sz="2400" dirty="0"/>
            </a:br>
            <a:r>
              <a:rPr lang="en-AU" sz="2400" dirty="0" err="1"/>
              <a:t>Yrs</a:t>
            </a:r>
            <a:r>
              <a:rPr lang="en-AU" sz="2400" dirty="0"/>
              <a:t>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2867D34-9A35-4F4F-AF02-EE35A18FB7E8}"/>
              </a:ext>
            </a:extLst>
          </p:cNvPr>
          <p:cNvSpPr txBox="1"/>
          <p:nvPr/>
        </p:nvSpPr>
        <p:spPr>
          <a:xfrm>
            <a:off x="707711" y="3635807"/>
            <a:ext cx="93968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2 days</a:t>
            </a:r>
          </a:p>
        </p:txBody>
      </p:sp>
      <p:sp>
        <p:nvSpPr>
          <p:cNvPr id="91" name="TextBox 90">
            <a:extLst>
              <a:ext uri="{FF2B5EF4-FFF2-40B4-BE49-F238E27FC236}">
                <a16:creationId xmlns:a16="http://schemas.microsoft.com/office/drawing/2014/main" id="{DA4DAC8D-E9D5-784A-98D9-9E2EA6D3A935}"/>
              </a:ext>
            </a:extLst>
          </p:cNvPr>
          <p:cNvSpPr txBox="1"/>
          <p:nvPr/>
        </p:nvSpPr>
        <p:spPr>
          <a:xfrm>
            <a:off x="2309975" y="3656430"/>
            <a:ext cx="93968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2 days</a:t>
            </a:r>
          </a:p>
        </p:txBody>
      </p:sp>
      <p:sp>
        <p:nvSpPr>
          <p:cNvPr id="92" name="TextBox 91">
            <a:extLst>
              <a:ext uri="{FF2B5EF4-FFF2-40B4-BE49-F238E27FC236}">
                <a16:creationId xmlns:a16="http://schemas.microsoft.com/office/drawing/2014/main" id="{B3CE67F8-7AD3-8D4A-990A-C0160782AA42}"/>
              </a:ext>
            </a:extLst>
          </p:cNvPr>
          <p:cNvSpPr txBox="1"/>
          <p:nvPr/>
        </p:nvSpPr>
        <p:spPr>
          <a:xfrm>
            <a:off x="4180258" y="3646087"/>
            <a:ext cx="93968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2 days</a:t>
            </a:r>
          </a:p>
        </p:txBody>
      </p:sp>
      <p:sp>
        <p:nvSpPr>
          <p:cNvPr id="96" name="TextBox 95">
            <a:extLst>
              <a:ext uri="{FF2B5EF4-FFF2-40B4-BE49-F238E27FC236}">
                <a16:creationId xmlns:a16="http://schemas.microsoft.com/office/drawing/2014/main" id="{8A3EE2F6-D784-264B-88BB-499737660BA8}"/>
              </a:ext>
            </a:extLst>
          </p:cNvPr>
          <p:cNvSpPr txBox="1"/>
          <p:nvPr/>
        </p:nvSpPr>
        <p:spPr>
          <a:xfrm>
            <a:off x="6269116" y="3643791"/>
            <a:ext cx="82907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1 day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53BC554-BC48-8447-94B9-9068F55AD9C9}"/>
              </a:ext>
            </a:extLst>
          </p:cNvPr>
          <p:cNvSpPr/>
          <p:nvPr/>
        </p:nvSpPr>
        <p:spPr>
          <a:xfrm>
            <a:off x="1871469" y="4253037"/>
            <a:ext cx="5572874" cy="198427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u="sng" dirty="0"/>
              <a:t>2 Peter 2:8</a:t>
            </a:r>
          </a:p>
          <a:p>
            <a:pPr algn="ctr"/>
            <a:r>
              <a:rPr lang="en-US" sz="2400" b="1" baseline="30000" dirty="0"/>
              <a:t>8 </a:t>
            </a:r>
            <a:r>
              <a:rPr lang="en-US" sz="2400" dirty="0"/>
              <a:t>But, beloved, do not forget this one thing, that with the Lord one day </a:t>
            </a:r>
            <a:r>
              <a:rPr lang="en-US" sz="2400" i="1" dirty="0"/>
              <a:t>is</a:t>
            </a:r>
            <a:r>
              <a:rPr lang="en-US" sz="2400" dirty="0"/>
              <a:t> as a thousand years, and a thousand </a:t>
            </a:r>
            <a:br>
              <a:rPr lang="en-US" sz="2400" dirty="0"/>
            </a:br>
            <a:r>
              <a:rPr lang="en-US" sz="2400" dirty="0"/>
              <a:t>years as one day. </a:t>
            </a:r>
          </a:p>
        </p:txBody>
      </p:sp>
    </p:spTree>
    <p:extLst>
      <p:ext uri="{BB962C8B-B14F-4D97-AF65-F5344CB8AC3E}">
        <p14:creationId xmlns:p14="http://schemas.microsoft.com/office/powerpoint/2010/main" val="382104162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1681</TotalTime>
  <Words>927</Words>
  <Application>Microsoft Macintosh PowerPoint</Application>
  <PresentationFormat>On-screen Show (4:3)</PresentationFormat>
  <Paragraphs>472</Paragraphs>
  <Slides>23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8" baseType="lpstr">
      <vt:lpstr>맑은 고딕</vt:lpstr>
      <vt:lpstr>Arial</vt:lpstr>
      <vt:lpstr>Calibri</vt:lpstr>
      <vt:lpstr>Century Gothic</vt:lpstr>
      <vt:lpstr>Office Theme</vt:lpstr>
      <vt:lpstr>70 Weeks Prophecy</vt:lpstr>
      <vt:lpstr>DANIEL 9:24-27</vt:lpstr>
      <vt:lpstr>PowerPoint Presentation</vt:lpstr>
      <vt:lpstr>PowerPoint Presentation</vt:lpstr>
      <vt:lpstr>PowerPoint Presentation</vt:lpstr>
      <vt:lpstr>70 Weeks</vt:lpstr>
      <vt:lpstr>Week of Days</vt:lpstr>
      <vt:lpstr>Week of Weeks</vt:lpstr>
      <vt:lpstr>Week of Years</vt:lpstr>
      <vt:lpstr>70 WEEKS in the Book of DANIEL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Daniel 9:27</vt:lpstr>
      <vt:lpstr>PowerPoint Presentation</vt:lpstr>
      <vt:lpstr>Daniel 9:27b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Microsoft Corporation</Company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Registered User</dc:creator>
  <cp:lastModifiedBy>Adrian Liew</cp:lastModifiedBy>
  <cp:revision>134</cp:revision>
  <dcterms:created xsi:type="dcterms:W3CDTF">2014-04-01T16:35:38Z</dcterms:created>
  <dcterms:modified xsi:type="dcterms:W3CDTF">2018-09-15T17:13:24Z</dcterms:modified>
</cp:coreProperties>
</file>